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1" r:id="rId2"/>
    <p:sldId id="292" r:id="rId3"/>
    <p:sldId id="287" r:id="rId4"/>
    <p:sldId id="275" r:id="rId5"/>
    <p:sldId id="300" r:id="rId6"/>
    <p:sldId id="299" r:id="rId7"/>
    <p:sldId id="301" r:id="rId8"/>
    <p:sldId id="302" r:id="rId9"/>
    <p:sldId id="295" r:id="rId10"/>
    <p:sldId id="291" r:id="rId11"/>
    <p:sldId id="298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torius Eva" initials="SE" lastIdx="6" clrIdx="0">
    <p:extLst>
      <p:ext uri="{19B8F6BF-5375-455C-9EA6-DF929625EA0E}">
        <p15:presenceInfo xmlns:p15="http://schemas.microsoft.com/office/powerpoint/2012/main" userId="S-1-5-21-3671394094-795055765-3150375625-30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958A"/>
    <a:srgbClr val="33302F"/>
    <a:srgbClr val="EFE9E4"/>
    <a:srgbClr val="F7F4F1"/>
    <a:srgbClr val="00706E"/>
    <a:srgbClr val="FABC47"/>
    <a:srgbClr val="EC8022"/>
    <a:srgbClr val="01A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93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C678-292F-E445-A6AF-F6777C83089C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3E7B-AD77-6947-8F2C-F71B76B3BA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44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1" y="2404532"/>
            <a:ext cx="1778000" cy="1126067"/>
          </a:xfrm>
          <a:prstGeom prst="rect">
            <a:avLst/>
          </a:prstGeom>
        </p:spPr>
      </p:pic>
      <p:sp>
        <p:nvSpPr>
          <p:cNvPr id="3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5141408" y="4734790"/>
            <a:ext cx="6253422" cy="904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253423" cy="281214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5145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74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2952"/>
            <a:ext cx="7212205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4725030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892784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800" y="612952"/>
            <a:ext cx="6335973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6335974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50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787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5969" y="612952"/>
            <a:ext cx="4549394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955969" y="2249764"/>
            <a:ext cx="4549394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5157313" y="612952"/>
            <a:ext cx="6348049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5157314" y="2249764"/>
            <a:ext cx="6348049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1544321" y="1625600"/>
            <a:ext cx="9117576" cy="3606800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00706E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4780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mn"/>
          <p:cNvSpPr>
            <a:spLocks noGrp="1"/>
          </p:cNvSpPr>
          <p:nvPr>
            <p:ph type="subTitle" idx="1" hasCustomPrompt="1"/>
          </p:nvPr>
        </p:nvSpPr>
        <p:spPr>
          <a:xfrm>
            <a:off x="1574800" y="4533900"/>
            <a:ext cx="9052560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 Efternamn, titel</a:t>
            </a:r>
          </a:p>
        </p:txBody>
      </p:sp>
      <p:sp>
        <p:nvSpPr>
          <p:cNvPr id="2" name="Citat"/>
          <p:cNvSpPr>
            <a:spLocks noGrp="1"/>
          </p:cNvSpPr>
          <p:nvPr>
            <p:ph type="title" hasCustomPrompt="1"/>
          </p:nvPr>
        </p:nvSpPr>
        <p:spPr>
          <a:xfrm>
            <a:off x="1574800" y="1574800"/>
            <a:ext cx="9052560" cy="28702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sv-SE" dirty="0"/>
              <a:t>Lägg till citat</a:t>
            </a:r>
          </a:p>
        </p:txBody>
      </p:sp>
      <p:pic>
        <p:nvPicPr>
          <p:cNvPr id="8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2304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30176" cy="850727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(Graf, diagram, m.m.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 hasCustomPrompt="1"/>
          </p:nvPr>
        </p:nvSpPr>
        <p:spPr>
          <a:xfrm>
            <a:off x="706819" y="672571"/>
            <a:ext cx="10696905" cy="367953"/>
          </a:xfrm>
        </p:spPr>
        <p:txBody>
          <a:bodyPr anchor="t">
            <a:normAutofit/>
          </a:bodyPr>
          <a:lstStyle>
            <a:lvl1pPr>
              <a:defRPr sz="20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 dirty="0"/>
              <a:t>Statistik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idx="11"/>
          </p:nvPr>
        </p:nvSpPr>
        <p:spPr>
          <a:xfrm>
            <a:off x="1785977" y="1328928"/>
            <a:ext cx="8620046" cy="4791382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 typeface="Arial" charset="0"/>
              <a:buNone/>
              <a:defRPr sz="1800"/>
            </a:lvl1pPr>
            <a:lvl2pPr marL="244800" indent="0" algn="ctr">
              <a:buSzPct val="100000"/>
              <a:buFont typeface="Arial" charset="0"/>
              <a:buNone/>
              <a:defRPr sz="1600"/>
            </a:lvl2pPr>
            <a:lvl3pPr marL="496800" indent="0" algn="ctr">
              <a:buSzPct val="100000"/>
              <a:buFont typeface="Arial" charset="0"/>
              <a:buNone/>
              <a:defRPr sz="1400"/>
            </a:lvl3pPr>
            <a:lvl4pPr marL="735750" indent="0" algn="ctr">
              <a:buSzPct val="100000"/>
              <a:buFont typeface="Arial" charset="0"/>
              <a:buNone/>
              <a:defRPr sz="1200"/>
            </a:lvl4pPr>
            <a:lvl5pPr marL="926550" indent="0" algn="ctr">
              <a:buSzPct val="100000"/>
              <a:buFont typeface="Arial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9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Ljus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98405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innehåll"/>
          <p:cNvSpPr>
            <a:spLocks noGrp="1"/>
          </p:cNvSpPr>
          <p:nvPr>
            <p:ph idx="11"/>
          </p:nvPr>
        </p:nvSpPr>
        <p:spPr>
          <a:xfrm>
            <a:off x="685800" y="1639016"/>
            <a:ext cx="10779368" cy="4430805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1671145" y="3602860"/>
            <a:ext cx="898634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www.inera.se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1671145" y="2627150"/>
            <a:ext cx="8986345" cy="6731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sv-SE" dirty="0"/>
              <a:t>Tack!</a:t>
            </a:r>
          </a:p>
        </p:txBody>
      </p:sp>
      <p:pic>
        <p:nvPicPr>
          <p:cNvPr id="6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ChangeAspect="1"/>
          </p:cNvSpPr>
          <p:nvPr>
            <p:ph type="ctrTitle" hasCustomPrompt="1"/>
          </p:nvPr>
        </p:nvSpPr>
        <p:spPr>
          <a:xfrm>
            <a:off x="1344085" y="2286398"/>
            <a:ext cx="9503833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344085" y="3829200"/>
            <a:ext cx="9503832" cy="115424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skriva underrubrik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962" y="5658844"/>
            <a:ext cx="1656000" cy="9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6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orient="horz" pos="389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443640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443495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"/>
          <p:cNvSpPr>
            <a:spLocks noGrp="1"/>
          </p:cNvSpPr>
          <p:nvPr>
            <p:ph idx="15"/>
          </p:nvPr>
        </p:nvSpPr>
        <p:spPr>
          <a:xfrm>
            <a:off x="685800" y="3917050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"/>
          <p:cNvSpPr>
            <a:spLocks noGrp="1"/>
          </p:cNvSpPr>
          <p:nvPr>
            <p:ph idx="16"/>
          </p:nvPr>
        </p:nvSpPr>
        <p:spPr>
          <a:xfrm>
            <a:off x="6132133" y="3918514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073978" y="746106"/>
            <a:ext cx="4336388" cy="5374203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"/>
          <p:cNvSpPr>
            <a:spLocks noGrp="1"/>
          </p:cNvSpPr>
          <p:nvPr>
            <p:ph idx="11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vänster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094134" y="612952"/>
            <a:ext cx="5346700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bild"/>
          <p:cNvSpPr>
            <a:spLocks noGrp="1"/>
          </p:cNvSpPr>
          <p:nvPr>
            <p:ph type="pic" sz="quarter" idx="12"/>
          </p:nvPr>
        </p:nvSpPr>
        <p:spPr>
          <a:xfrm>
            <a:off x="781175" y="746107"/>
            <a:ext cx="4365085" cy="5329326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094135" y="2249764"/>
            <a:ext cx="5346700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6980724" y="1228033"/>
            <a:ext cx="4397673" cy="43987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6533761" y="1568731"/>
            <a:ext cx="2016313" cy="2016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 eller ikon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999603" y="3155516"/>
            <a:ext cx="2708846" cy="2709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 eller ikon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8713016" y="709654"/>
            <a:ext cx="2186864" cy="2187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</a:t>
            </a:r>
            <a:br>
              <a:rPr lang="sv-SE" dirty="0"/>
            </a:br>
            <a:r>
              <a:rPr lang="sv-SE" dirty="0"/>
              <a:t>eller ikon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akgrunds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Underrubrik"/>
          <p:cNvSpPr>
            <a:spLocks noGrp="1"/>
          </p:cNvSpPr>
          <p:nvPr>
            <p:ph type="subTitle" idx="11"/>
          </p:nvPr>
        </p:nvSpPr>
        <p:spPr>
          <a:xfrm>
            <a:off x="685798" y="3220701"/>
            <a:ext cx="5436706" cy="2227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1498776"/>
            <a:ext cx="5436706" cy="1531013"/>
          </a:xfrm>
        </p:spPr>
        <p:txBody>
          <a:bodyPr anchor="t">
            <a:no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"/>
          <p:cNvSpPr>
            <a:spLocks noGrp="1"/>
          </p:cNvSpPr>
          <p:nvPr>
            <p:ph type="body" idx="1"/>
          </p:nvPr>
        </p:nvSpPr>
        <p:spPr>
          <a:xfrm>
            <a:off x="685800" y="1639015"/>
            <a:ext cx="10668000" cy="453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"/>
          <p:cNvSpPr>
            <a:spLocks noGrp="1"/>
          </p:cNvSpPr>
          <p:nvPr>
            <p:ph type="title"/>
          </p:nvPr>
        </p:nvSpPr>
        <p:spPr>
          <a:xfrm>
            <a:off x="685800" y="614974"/>
            <a:ext cx="10667999" cy="85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123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80" r:id="rId4"/>
    <p:sldLayoutId id="2147483666" r:id="rId5"/>
    <p:sldLayoutId id="2147483669" r:id="rId6"/>
    <p:sldLayoutId id="2147483677" r:id="rId7"/>
    <p:sldLayoutId id="2147483678" r:id="rId8"/>
    <p:sldLayoutId id="2147483667" r:id="rId9"/>
    <p:sldLayoutId id="2147483662" r:id="rId10"/>
    <p:sldLayoutId id="2147483665" r:id="rId11"/>
    <p:sldLayoutId id="2147483663" r:id="rId12"/>
    <p:sldLayoutId id="2147483664" r:id="rId13"/>
    <p:sldLayoutId id="2147483651" r:id="rId14"/>
    <p:sldLayoutId id="2147483654" r:id="rId15"/>
    <p:sldLayoutId id="2147483660" r:id="rId16"/>
    <p:sldLayoutId id="2147483674" r:id="rId17"/>
    <p:sldLayoutId id="2147483679" r:id="rId18"/>
    <p:sldLayoutId id="2147483655" r:id="rId19"/>
    <p:sldLayoutId id="2147483661" r:id="rId20"/>
    <p:sldLayoutId id="2147483681" r:id="rId21"/>
  </p:sldLayoutIdLst>
  <p:transition spd="slow">
    <p:cover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cap="none" spc="0">
          <a:ln>
            <a:noFill/>
          </a:ln>
          <a:solidFill>
            <a:srgbClr val="00706E"/>
          </a:solidFill>
          <a:effectLst/>
          <a:latin typeface="Open Sans Light" charset="0"/>
          <a:ea typeface="Open Sans Light" charset="0"/>
          <a:cs typeface="Open Sans Light" charset="0"/>
        </a:defRPr>
      </a:lvl1pPr>
    </p:titleStyle>
    <p:bodyStyle>
      <a:lvl1pPr marL="223200" indent="-223200" algn="l" defTabSz="914400" rtl="0" eaLnBrk="1" latinLnBrk="0" hangingPunct="1">
        <a:lnSpc>
          <a:spcPct val="120000"/>
        </a:lnSpc>
        <a:spcBef>
          <a:spcPts val="1000"/>
        </a:spcBef>
        <a:buClr>
          <a:srgbClr val="01A5A3"/>
        </a:buClr>
        <a:buSzPct val="100000"/>
        <a:buFont typeface="Arial" charset="0"/>
        <a:buChar char="•"/>
        <a:defRPr sz="20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1pPr>
      <a:lvl2pPr marL="468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8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2pPr>
      <a:lvl3pPr marL="720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6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3pPr>
      <a:lvl4pPr marL="9072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4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4pPr>
      <a:lvl5pPr marL="10980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2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ers.anpdm.com/inera/1610_form/nyhetsbrev/subscribe/" TargetMode="External"/><Relationship Id="rId2" Type="http://schemas.openxmlformats.org/officeDocument/2006/relationships/hyperlink" Target="mailto:IAM-forum@inera.s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Börje Shameti Lewin</a:t>
            </a:r>
          </a:p>
          <a:p>
            <a:r>
              <a:rPr lang="sv-SE" dirty="0"/>
              <a:t>Digitaliseringsstrateg, Inera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802942" cy="2812144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Hur väljer jag bland </a:t>
            </a:r>
            <a:br>
              <a:rPr lang="sv-SE" dirty="0"/>
            </a:br>
            <a:r>
              <a:rPr lang="sv-SE" dirty="0"/>
              <a:t>e-legitimationer?</a:t>
            </a:r>
          </a:p>
        </p:txBody>
      </p:sp>
    </p:spTree>
    <p:extLst>
      <p:ext uri="{BB962C8B-B14F-4D97-AF65-F5344CB8AC3E}">
        <p14:creationId xmlns:p14="http://schemas.microsoft.com/office/powerpoint/2010/main" val="69573559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707BD-964F-4A6E-B9C1-B0DF9EE0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62814"/>
            <a:ext cx="10779369" cy="850727"/>
          </a:xfrm>
        </p:spPr>
        <p:txBody>
          <a:bodyPr>
            <a:normAutofit/>
          </a:bodyPr>
          <a:lstStyle/>
          <a:p>
            <a:r>
              <a:rPr lang="sv-SE" sz="4400" dirty="0"/>
              <a:t>IAM-forum på SKR/Inera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C7EA30-A5EF-4E96-81AD-E5EBA2616A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800" y="1213541"/>
            <a:ext cx="10779368" cy="5281645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sv-SE" sz="2000" dirty="0"/>
              <a:t>Förberedelser inför Digitala Nationella Prov. Hur kan skolhuvudmän (enskilda som kommunala) ta sig fram när det gäller federationer, e-legitimationer och multifaktorlösningar?</a:t>
            </a:r>
          </a:p>
          <a:p>
            <a:pPr marL="457200" lvl="0" indent="-457200">
              <a:buFont typeface="+mj-lt"/>
              <a:buAutoNum type="arabicPeriod"/>
            </a:pPr>
            <a:r>
              <a:rPr lang="sv-SE" sz="2000" dirty="0"/>
              <a:t>För kommunerna – hur ser vi till att inte skapa nya stuprör för skolan utan förenklar för hela kommunens bredd? Fortfarande med fokus på federationer, e-legitimationer och multifaktorlösningar. ”Digitalt eko-system”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Mer info eller för att delta i detta Teams-forum: </a:t>
            </a:r>
            <a:r>
              <a:rPr lang="sv-SE" sz="2000" dirty="0">
                <a:hlinkClick r:id="rId2"/>
              </a:rPr>
              <a:t>IAM-forum@inera.se</a:t>
            </a:r>
            <a:r>
              <a:rPr lang="sv-SE" sz="2000" dirty="0"/>
              <a:t>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Är du intresserad av information från Inera? Prenumerera på vårt nyhetsbrev: </a:t>
            </a:r>
          </a:p>
          <a:p>
            <a:pPr marL="0" indent="0">
              <a:buNone/>
            </a:pPr>
            <a:r>
              <a:rPr lang="sv-SE" sz="2000" dirty="0">
                <a:hlinkClick r:id="rId3"/>
              </a:rPr>
              <a:t>https://customers.anpdm.com/inera/1610_form/nyhetsbrev/subscribe/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06954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Börje Shameti Lewin</a:t>
            </a:r>
          </a:p>
          <a:p>
            <a:r>
              <a:rPr lang="sv-SE" dirty="0"/>
              <a:t>Digitaliseringsstrateg, Inera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802942" cy="2812144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Tack för att ni lyssnade!</a:t>
            </a:r>
            <a:br>
              <a:rPr lang="sv-SE" dirty="0"/>
            </a:br>
            <a:r>
              <a:rPr lang="sv-SE" dirty="0"/>
              <a:t>Frågor </a:t>
            </a:r>
            <a:r>
              <a:rPr lang="sv-SE"/>
              <a:t>eller inspel?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893874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6BA9E5-AAF1-4439-BD8B-8967D488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Vägledning som SKR/Inera tar fram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E7F7BE-6305-47D4-9EF3-01FD603DED7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Möjliga vägval som finns för skolhuvudmän som ska uppnå förmågan att genomföra Digitala Nationella Prov (DNP)</a:t>
            </a:r>
          </a:p>
          <a:p>
            <a:r>
              <a:rPr lang="sv-SE" dirty="0"/>
              <a:t>Etablering av identitetsfederation</a:t>
            </a:r>
          </a:p>
          <a:p>
            <a:r>
              <a:rPr lang="sv-SE" dirty="0"/>
              <a:t>E-legitimationer och flerfaktorsautentisering</a:t>
            </a:r>
          </a:p>
          <a:p>
            <a:r>
              <a:rPr lang="sv-SE" dirty="0"/>
              <a:t>Vägval som kan anses framtidssäkra och underlätta ett framtida effektivt digitalt ekosystem</a:t>
            </a:r>
          </a:p>
          <a:p>
            <a:pPr lvl="1"/>
            <a:r>
              <a:rPr lang="sv-SE" dirty="0"/>
              <a:t>Dessa vägval kan vara dyrare på kort sikt men billigare på lång sikt. </a:t>
            </a:r>
          </a:p>
          <a:p>
            <a:pPr lvl="1"/>
            <a:r>
              <a:rPr lang="sv-SE" dirty="0"/>
              <a:t>Låt oss göra rätt från början!</a:t>
            </a:r>
          </a:p>
          <a:p>
            <a:r>
              <a:rPr lang="sv-SE" dirty="0"/>
              <a:t>Stöd för att få ordning på sitt grundläggande användarregister ingår inte.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45054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BDCBB-9449-451D-987F-4B1D5265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Val av e-legitimationer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5D61D0-9170-44B9-9B87-D10187BFDF7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800" y="1639016"/>
            <a:ext cx="10779368" cy="4999909"/>
          </a:xfrm>
        </p:spPr>
        <p:txBody>
          <a:bodyPr/>
          <a:lstStyle/>
          <a:p>
            <a:r>
              <a:rPr lang="sv-SE" dirty="0"/>
              <a:t>Det är viktigt för etableringen av ett fungerande digitalt ekosystem att skolhuvudmännen använder sig av e-legitimationer som är godkända av DIGG för användning i tjänsten för sin personal</a:t>
            </a:r>
          </a:p>
          <a:p>
            <a:endParaRPr lang="sv-SE" dirty="0"/>
          </a:p>
          <a:p>
            <a:r>
              <a:rPr lang="sv-SE" dirty="0"/>
              <a:t>På sikt ska så många som möjligt av de godkända e-legitimationerna erbjudas</a:t>
            </a:r>
          </a:p>
          <a:p>
            <a:endParaRPr lang="sv-SE" dirty="0"/>
          </a:p>
          <a:p>
            <a:r>
              <a:rPr lang="sv-SE" dirty="0"/>
              <a:t>I mars 2022 finns bara av DIGG godkända e-legitimationer på nivå 3 och 4</a:t>
            </a:r>
          </a:p>
          <a:p>
            <a:endParaRPr lang="sv-SE" dirty="0"/>
          </a:p>
          <a:p>
            <a:r>
              <a:rPr lang="sv-SE" dirty="0"/>
              <a:t>Senare kommer dock även godkända e-legitimationer på nivå 2, vilket är</a:t>
            </a:r>
            <a:br>
              <a:rPr lang="sv-SE" dirty="0"/>
            </a:br>
            <a:r>
              <a:rPr lang="sv-SE" dirty="0"/>
              <a:t>det som krävs för Digitala Nationella Prov (DNP)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345901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78AA684-D858-47ED-AEEB-462B4287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3" y="773850"/>
            <a:ext cx="11869504" cy="4935833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0309005-2E0C-464E-9D69-EFE4DCB00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772" y="3657600"/>
            <a:ext cx="10323703" cy="28547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Kommunerna behöver på kort sikt inte erbjuda lika många alternativ som Skatteverket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Men åtminstone två alternativ behövs, särskilt om det ena är </a:t>
            </a:r>
            <a:r>
              <a:rPr lang="sv-SE" dirty="0" err="1"/>
              <a:t>BankID</a:t>
            </a:r>
            <a:r>
              <a:rPr lang="sv-SE" dirty="0"/>
              <a:t>. Många äldre är exempelvis rädda för att skaffa </a:t>
            </a:r>
            <a:r>
              <a:rPr lang="sv-SE" dirty="0" err="1"/>
              <a:t>BankID</a:t>
            </a:r>
            <a:r>
              <a:rPr lang="sv-SE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 dagsläget är det kostnadsdrivande att erbjuda många alternativ men om kommunerna jobbar gemensamt med kravställning och upphandling så behöver det inte vara så dyrt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35FFC5-7BEB-4F0D-8E58-09492D00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3" y="926251"/>
            <a:ext cx="4814170" cy="20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BDCBB-9449-451D-987F-4B1D5265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19699"/>
            <a:ext cx="10779369" cy="850727"/>
          </a:xfrm>
        </p:spPr>
        <p:txBody>
          <a:bodyPr>
            <a:normAutofit fontScale="90000"/>
          </a:bodyPr>
          <a:lstStyle/>
          <a:p>
            <a:r>
              <a:rPr lang="sv-SE" dirty="0"/>
              <a:t>Olika kategorier för e-legitimationer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5D61D0-9170-44B9-9B87-D10187BFDF7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800" y="1466850"/>
            <a:ext cx="10779368" cy="5172075"/>
          </a:xfrm>
        </p:spPr>
        <p:txBody>
          <a:bodyPr>
            <a:normAutofit/>
          </a:bodyPr>
          <a:lstStyle/>
          <a:p>
            <a:r>
              <a:rPr lang="sv-SE" dirty="0"/>
              <a:t>E-legitimation i tjänsten för Digitala Nationella Prov (DNP)</a:t>
            </a:r>
          </a:p>
          <a:p>
            <a:endParaRPr lang="sv-SE" dirty="0"/>
          </a:p>
          <a:p>
            <a:r>
              <a:rPr lang="sv-SE" dirty="0"/>
              <a:t>E-legitimation i tjänsten för Socialtjänst och annan kommunal verksamhet</a:t>
            </a:r>
          </a:p>
          <a:p>
            <a:endParaRPr lang="sv-SE" dirty="0"/>
          </a:p>
          <a:p>
            <a:r>
              <a:rPr lang="sv-SE" dirty="0"/>
              <a:t>Erbjuda autentisering med e-legitimation för invånartjänster</a:t>
            </a:r>
          </a:p>
          <a:p>
            <a:endParaRPr lang="sv-SE" dirty="0"/>
          </a:p>
          <a:p>
            <a:r>
              <a:rPr lang="sv-SE" dirty="0"/>
              <a:t>Elever</a:t>
            </a:r>
          </a:p>
          <a:p>
            <a:pPr lvl="1"/>
            <a:r>
              <a:rPr lang="sv-SE" dirty="0"/>
              <a:t>Mer info kommer </a:t>
            </a:r>
            <a:r>
              <a:rPr lang="sv-SE"/>
              <a:t>från Skolverket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3983449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BDCBB-9449-451D-987F-4B1D5265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19699"/>
            <a:ext cx="10779369" cy="1413851"/>
          </a:xfrm>
        </p:spPr>
        <p:txBody>
          <a:bodyPr>
            <a:normAutofit fontScale="90000"/>
          </a:bodyPr>
          <a:lstStyle/>
          <a:p>
            <a:r>
              <a:rPr lang="sv-SE" dirty="0"/>
              <a:t>E-legitimation i tjänsten för </a:t>
            </a:r>
            <a:br>
              <a:rPr lang="sv-SE" dirty="0"/>
            </a:br>
            <a:r>
              <a:rPr lang="sv-SE" dirty="0"/>
              <a:t>Digitala Nationella Prov (DNP)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5D61D0-9170-44B9-9B87-D10187BFDF7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800" y="2114549"/>
            <a:ext cx="10779368" cy="4524375"/>
          </a:xfrm>
        </p:spPr>
        <p:txBody>
          <a:bodyPr>
            <a:normAutofit/>
          </a:bodyPr>
          <a:lstStyle/>
          <a:p>
            <a:r>
              <a:rPr lang="sv-SE" dirty="0"/>
              <a:t>För lärare och annan personal som ska ha tillgång till provtjänsten för DNP ska e-legitimationer på nivå 2 användas</a:t>
            </a:r>
          </a:p>
          <a:p>
            <a:endParaRPr lang="sv-SE" dirty="0"/>
          </a:p>
          <a:p>
            <a:r>
              <a:rPr lang="sv-SE" dirty="0"/>
              <a:t>Minst två av </a:t>
            </a:r>
            <a:r>
              <a:rPr lang="sv-SE" dirty="0" err="1"/>
              <a:t>DIGGs</a:t>
            </a:r>
            <a:r>
              <a:rPr lang="sv-SE" dirty="0"/>
              <a:t> godkända e-legitimationer på nivå 2</a:t>
            </a:r>
          </a:p>
          <a:p>
            <a:endParaRPr lang="sv-SE" dirty="0"/>
          </a:p>
          <a:p>
            <a:r>
              <a:rPr lang="sv-SE" dirty="0"/>
              <a:t>Då är kravet på tvåfaktorsautentisering uppfyllt så inget ytterligare krävs</a:t>
            </a:r>
          </a:p>
        </p:txBody>
      </p:sp>
    </p:spTree>
    <p:extLst>
      <p:ext uri="{BB962C8B-B14F-4D97-AF65-F5344CB8AC3E}">
        <p14:creationId xmlns:p14="http://schemas.microsoft.com/office/powerpoint/2010/main" val="87764527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BDCBB-9449-451D-987F-4B1D5265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19699"/>
            <a:ext cx="10779369" cy="1537676"/>
          </a:xfrm>
        </p:spPr>
        <p:txBody>
          <a:bodyPr>
            <a:normAutofit fontScale="90000"/>
          </a:bodyPr>
          <a:lstStyle/>
          <a:p>
            <a:r>
              <a:rPr lang="sv-SE" dirty="0"/>
              <a:t>E-legitimation i tjänsten för Socialtjänst </a:t>
            </a:r>
            <a:br>
              <a:rPr lang="sv-SE" dirty="0"/>
            </a:br>
            <a:r>
              <a:rPr lang="sv-SE" dirty="0"/>
              <a:t>och annan kommunal verksamhet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5D61D0-9170-44B9-9B87-D10187BFDF7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800" y="2190749"/>
            <a:ext cx="10779368" cy="4448175"/>
          </a:xfrm>
        </p:spPr>
        <p:txBody>
          <a:bodyPr>
            <a:normAutofit/>
          </a:bodyPr>
          <a:lstStyle/>
          <a:p>
            <a:r>
              <a:rPr lang="sv-SE" dirty="0"/>
              <a:t>Här behövs e-legitimationer på nivå 3 som är godkända av DIGG för användning i tjänsten</a:t>
            </a:r>
          </a:p>
          <a:p>
            <a:r>
              <a:rPr lang="sv-SE" dirty="0"/>
              <a:t>Gärna samma legitimationer som ni använder på nivå 2 för skolan</a:t>
            </a:r>
          </a:p>
          <a:p>
            <a:r>
              <a:rPr lang="sv-SE" dirty="0"/>
              <a:t>Jobba mycket med att samordna DNP med övrig kommunal verksamhet</a:t>
            </a:r>
          </a:p>
          <a:p>
            <a:pPr lvl="1"/>
            <a:r>
              <a:rPr lang="sv-SE" dirty="0"/>
              <a:t>Om vi gör rätt nu så har vi enormt mycket att vinna i digitaliseringsresan</a:t>
            </a:r>
          </a:p>
          <a:p>
            <a:r>
              <a:rPr lang="sv-SE" dirty="0"/>
              <a:t>Samverka med andra kommuner nära eller långt bort</a:t>
            </a:r>
          </a:p>
          <a:p>
            <a:r>
              <a:rPr lang="sv-SE" dirty="0"/>
              <a:t>Ska </a:t>
            </a:r>
            <a:r>
              <a:rPr lang="sv-SE" dirty="0" err="1"/>
              <a:t>BankID</a:t>
            </a:r>
            <a:r>
              <a:rPr lang="sv-SE" dirty="0"/>
              <a:t> vara ett av alternativen på sikt?</a:t>
            </a:r>
          </a:p>
          <a:p>
            <a:pPr lvl="1"/>
            <a:r>
              <a:rPr lang="sv-SE" dirty="0"/>
              <a:t>Resonemang utifrån de inspel vi fått under dagen från Finansiell ID-teknik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120453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BDCBB-9449-451D-987F-4B1D5265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19699"/>
            <a:ext cx="10779369" cy="1432901"/>
          </a:xfrm>
        </p:spPr>
        <p:txBody>
          <a:bodyPr>
            <a:normAutofit fontScale="90000"/>
          </a:bodyPr>
          <a:lstStyle/>
          <a:p>
            <a:r>
              <a:rPr lang="sv-SE" dirty="0"/>
              <a:t>Erbjuda autentisering med e-legitimation för invånartjänster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5D61D0-9170-44B9-9B87-D10187BFDF7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800" y="2009775"/>
            <a:ext cx="10779368" cy="4629150"/>
          </a:xfrm>
        </p:spPr>
        <p:txBody>
          <a:bodyPr>
            <a:normAutofit/>
          </a:bodyPr>
          <a:lstStyle/>
          <a:p>
            <a:r>
              <a:rPr lang="sv-SE" dirty="0"/>
              <a:t>Sikta på att alla invånartjänster som kräver inloggning ska ske med stöd av e-legitimationer</a:t>
            </a:r>
          </a:p>
          <a:p>
            <a:r>
              <a:rPr lang="sv-SE" dirty="0"/>
              <a:t>Det finns stora besparingar att göra på sikt med en så enhetlig hantering</a:t>
            </a:r>
          </a:p>
          <a:p>
            <a:r>
              <a:rPr lang="sv-SE" dirty="0"/>
              <a:t>Erbjud så många som möjligt av </a:t>
            </a:r>
            <a:r>
              <a:rPr lang="sv-SE" dirty="0" err="1"/>
              <a:t>DIGGs</a:t>
            </a:r>
            <a:r>
              <a:rPr lang="sv-SE" dirty="0"/>
              <a:t> godkända e-legitimationer för privatpersoner</a:t>
            </a:r>
          </a:p>
          <a:p>
            <a:r>
              <a:rPr lang="sv-SE" dirty="0"/>
              <a:t>Inte bara </a:t>
            </a:r>
            <a:r>
              <a:rPr lang="sv-SE" dirty="0" err="1"/>
              <a:t>BankID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252885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BDCBB-9449-451D-987F-4B1D5265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Val av e-legitimationer – avtalsstöd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5D61D0-9170-44B9-9B87-D10187BFDF7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800" y="1465701"/>
            <a:ext cx="10779368" cy="5211324"/>
          </a:xfrm>
        </p:spPr>
        <p:txBody>
          <a:bodyPr>
            <a:normAutofit fontScale="92500"/>
          </a:bodyPr>
          <a:lstStyle/>
          <a:p>
            <a:r>
              <a:rPr lang="sv-SE" dirty="0"/>
              <a:t>Avtal om förbetald e-legitimering</a:t>
            </a:r>
          </a:p>
          <a:p>
            <a:pPr lvl="1"/>
            <a:r>
              <a:rPr lang="sv-SE" dirty="0"/>
              <a:t>Ingen avgift per inloggning, arbetsgivaren anskaffar e-leg mot avgift utanför detta avtal</a:t>
            </a:r>
          </a:p>
          <a:p>
            <a:pPr lvl="1"/>
            <a:r>
              <a:rPr lang="sv-SE" dirty="0"/>
              <a:t>Inkluderar e-legitimationer på nivå 2, 3 och 4 som är godkända av DIGG</a:t>
            </a:r>
          </a:p>
          <a:p>
            <a:pPr lvl="1"/>
            <a:r>
              <a:rPr lang="sv-SE" dirty="0"/>
              <a:t>Freja Organisations eID finns med, fler e-leg är på gång</a:t>
            </a:r>
          </a:p>
          <a:p>
            <a:r>
              <a:rPr lang="sv-SE" dirty="0"/>
              <a:t>Valfrihetssystem 2017 och 2018 (eller e-legitimeringsavtal via </a:t>
            </a:r>
            <a:r>
              <a:rPr lang="sv-SE" dirty="0" err="1"/>
              <a:t>IdP</a:t>
            </a:r>
            <a:r>
              <a:rPr lang="sv-SE" dirty="0"/>
              <a:t>-leverantör)</a:t>
            </a:r>
          </a:p>
          <a:p>
            <a:pPr lvl="1"/>
            <a:r>
              <a:rPr lang="sv-SE" dirty="0"/>
              <a:t>Användaren kan välja mellan </a:t>
            </a:r>
            <a:r>
              <a:rPr lang="sv-SE" dirty="0" err="1"/>
              <a:t>BankID</a:t>
            </a:r>
            <a:r>
              <a:rPr lang="sv-SE" dirty="0"/>
              <a:t>, Freja eID+ och Telia</a:t>
            </a:r>
            <a:endParaRPr lang="sv-SE" strike="sngStrike" dirty="0"/>
          </a:p>
          <a:p>
            <a:pPr lvl="1"/>
            <a:r>
              <a:rPr lang="sv-SE" dirty="0"/>
              <a:t>17 öre per inloggning i valfrihetssystem</a:t>
            </a:r>
          </a:p>
          <a:p>
            <a:pPr lvl="1"/>
            <a:r>
              <a:rPr lang="sv-SE" dirty="0"/>
              <a:t>Valfrihetssystem fasas ut och ersätts av auktorisationssystem</a:t>
            </a:r>
          </a:p>
          <a:p>
            <a:r>
              <a:rPr lang="sv-SE" dirty="0"/>
              <a:t>Auktorisationssystem</a:t>
            </a:r>
            <a:endParaRPr lang="sv-SE" strike="sngStrike" dirty="0"/>
          </a:p>
          <a:p>
            <a:pPr lvl="1"/>
            <a:r>
              <a:rPr lang="sv-SE" dirty="0"/>
              <a:t>Proposition i slutet av mars 2022</a:t>
            </a:r>
          </a:p>
          <a:p>
            <a:pPr lvl="1"/>
            <a:r>
              <a:rPr lang="sv-SE" dirty="0"/>
              <a:t>Den nya lagen förslås börja gälla 1 juli 2022</a:t>
            </a:r>
          </a:p>
          <a:p>
            <a:pPr lvl="1"/>
            <a:r>
              <a:rPr lang="sv-SE" dirty="0"/>
              <a:t>Kan komma att inkludera tick-kostnad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512627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Inera">
      <a:dk1>
        <a:srgbClr val="33302F"/>
      </a:dk1>
      <a:lt1>
        <a:srgbClr val="FFFFFF"/>
      </a:lt1>
      <a:dk2>
        <a:srgbClr val="33302F"/>
      </a:dk2>
      <a:lt2>
        <a:srgbClr val="EFE9E4"/>
      </a:lt2>
      <a:accent1>
        <a:srgbClr val="00706D"/>
      </a:accent1>
      <a:accent2>
        <a:srgbClr val="41C0C1"/>
      </a:accent2>
      <a:accent3>
        <a:srgbClr val="EC7F21"/>
      </a:accent3>
      <a:accent4>
        <a:srgbClr val="FABC46"/>
      </a:accent4>
      <a:accent5>
        <a:srgbClr val="7B6856"/>
      </a:accent5>
      <a:accent6>
        <a:srgbClr val="A1958A"/>
      </a:accent6>
      <a:hlink>
        <a:srgbClr val="00A4A3"/>
      </a:hlink>
      <a:folHlink>
        <a:srgbClr val="A195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small-16-9.potx" id="{F39F176C-ED46-41A0-BA6F-5AF73BF41728}" vid="{D8EB0B30-CA07-4F08-A663-1523BBE4985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Presentationsmall-16-9</Template>
  <TotalTime>379</TotalTime>
  <Words>686</Words>
  <Application>Microsoft Office PowerPoint</Application>
  <PresentationFormat>Bredbild</PresentationFormat>
  <Paragraphs>74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.AppleSystemUIFont</vt:lpstr>
      <vt:lpstr>Arial</vt:lpstr>
      <vt:lpstr>Calibri</vt:lpstr>
      <vt:lpstr>Open Sans</vt:lpstr>
      <vt:lpstr>Open Sans Light</vt:lpstr>
      <vt:lpstr>Office-tema</vt:lpstr>
      <vt:lpstr>Hur väljer jag bland  e-legitimationer?</vt:lpstr>
      <vt:lpstr>Vägledning som SKR/Inera tar fram</vt:lpstr>
      <vt:lpstr>Val av e-legitimationer </vt:lpstr>
      <vt:lpstr>PowerPoint-presentation</vt:lpstr>
      <vt:lpstr>Olika kategorier för e-legitimationer </vt:lpstr>
      <vt:lpstr>E-legitimation i tjänsten för  Digitala Nationella Prov (DNP) </vt:lpstr>
      <vt:lpstr>E-legitimation i tjänsten för Socialtjänst  och annan kommunal verksamhet </vt:lpstr>
      <vt:lpstr>Erbjuda autentisering med e-legitimation för invånartjänster  </vt:lpstr>
      <vt:lpstr>Val av e-legitimationer – avtalsstöd </vt:lpstr>
      <vt:lpstr>IAM-forum på SKR/Inera</vt:lpstr>
      <vt:lpstr>Tack för att ni lyssnade! Frågor eller inspel?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Vägledning för Skolhuvudmän – tekniska förutsättningar för  Digitala Nationella Prov (DNP)</dc:title>
  <dc:subject/>
  <dc:creator>Shameti Lewin Börje</dc:creator>
  <cp:keywords/>
  <dc:description/>
  <cp:lastModifiedBy>Shameti Lewin Börje</cp:lastModifiedBy>
  <cp:revision>13</cp:revision>
  <dcterms:created xsi:type="dcterms:W3CDTF">2022-02-03T09:00:19Z</dcterms:created>
  <dcterms:modified xsi:type="dcterms:W3CDTF">2022-03-09T10:00:54Z</dcterms:modified>
  <cp:category/>
</cp:coreProperties>
</file>