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7A3C0-D8D3-40E7-B23F-309B13885CCF}" type="datetimeFigureOut">
              <a:rPr lang="sv-SE" smtClean="0"/>
              <a:t>2022-03-09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8733E-40CE-482F-8BE7-012D655336E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9007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8733E-40CE-482F-8BE7-012D655336E2}" type="slidenum">
              <a:rPr lang="sv-SE" smtClean="0"/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60135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8733E-40CE-482F-8BE7-012D655336E2}" type="slidenum">
              <a:rPr lang="sv-SE" smtClean="0"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126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68733E-40CE-482F-8BE7-012D655336E2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97336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6" hasCustomPrompt="1"/>
          </p:nvPr>
        </p:nvSpPr>
        <p:spPr>
          <a:xfrm>
            <a:off x="6688800" y="0"/>
            <a:ext cx="5508000" cy="68580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600"/>
              </a:spcBef>
              <a:buNone/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v-SE"/>
              <a:t>Infoga bild från bildbanken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95200" y="1564304"/>
            <a:ext cx="4716000" cy="2303822"/>
          </a:xfrm>
        </p:spPr>
        <p:txBody>
          <a:bodyPr anchor="b" anchorCtr="0">
            <a:noAutofit/>
          </a:bodyPr>
          <a:lstStyle>
            <a:lvl1pPr algn="l"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95200" y="4099967"/>
            <a:ext cx="4716000" cy="12600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för att lägga till underrubrik</a:t>
            </a:r>
          </a:p>
        </p:txBody>
      </p:sp>
      <p:pic>
        <p:nvPicPr>
          <p:cNvPr id="6" name="Logotyp">
            <a:extLst>
              <a:ext uri="{FF2B5EF4-FFF2-40B4-BE49-F238E27FC236}">
                <a16:creationId xmlns:a16="http://schemas.microsoft.com/office/drawing/2014/main" id="{A9240E40-1E99-4A66-8367-E544473536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94" y="699532"/>
            <a:ext cx="1478283" cy="527305"/>
          </a:xfrm>
          <a:prstGeom prst="rect">
            <a:avLst/>
          </a:prstGeom>
        </p:spPr>
      </p:pic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5EFFC19A-8C7D-450B-BE14-FDE9393F2D6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7075" y="5547995"/>
            <a:ext cx="5184000" cy="828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  <a:lvl2pPr marL="27305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Kontaktinformation</a:t>
            </a:r>
          </a:p>
        </p:txBody>
      </p:sp>
    </p:spTree>
    <p:extLst>
      <p:ext uri="{BB962C8B-B14F-4D97-AF65-F5344CB8AC3E}">
        <p14:creationId xmlns:p14="http://schemas.microsoft.com/office/powerpoint/2010/main" val="152388375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tex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1619999"/>
            <a:ext cx="5148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Södertälje kommun | IT-enheten | Identitetshantering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A4FC-ED14-456E-94B6-450AA2B783A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 hasCustomPrompt="1"/>
          </p:nvPr>
        </p:nvSpPr>
        <p:spPr>
          <a:xfrm>
            <a:off x="6336000" y="1619999"/>
            <a:ext cx="5148000" cy="45180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v-SE"/>
              <a:t>Infoga bild från bildbanken</a:t>
            </a:r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71D2AFBB-055C-4A44-95BA-F16680711F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för att lägga till rubrik</a:t>
            </a:r>
          </a:p>
        </p:txBody>
      </p:sp>
    </p:spTree>
    <p:extLst>
      <p:ext uri="{BB962C8B-B14F-4D97-AF65-F5344CB8AC3E}">
        <p14:creationId xmlns:p14="http://schemas.microsoft.com/office/powerpoint/2010/main" val="17428293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ög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1993756"/>
            <a:ext cx="5148000" cy="415010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Södertälje kommun | IT-enheten | Identitetshantering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A4FC-ED14-456E-94B6-450AA2B783A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3" hasCustomPrompt="1"/>
          </p:nvPr>
        </p:nvSpPr>
        <p:spPr>
          <a:xfrm>
            <a:off x="6336000" y="723449"/>
            <a:ext cx="5148000" cy="542041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v-SE"/>
              <a:t>Infoga bild från bildbanken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19FAE22-B614-40F2-9D97-9CA10DA68B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999" y="590752"/>
            <a:ext cx="5148000" cy="1293803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Klicka för att lägga till rubrik</a:t>
            </a:r>
          </a:p>
        </p:txBody>
      </p:sp>
    </p:spTree>
    <p:extLst>
      <p:ext uri="{BB962C8B-B14F-4D97-AF65-F5344CB8AC3E}">
        <p14:creationId xmlns:p14="http://schemas.microsoft.com/office/powerpoint/2010/main" val="1242933983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Södertälje kommun | IT-enheten | Identitetshantering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A4FC-ED14-456E-94B6-450AA2B783A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1E6DE0C1-75A4-41A5-9BD4-82C1CD4FFDD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720000" y="720000"/>
            <a:ext cx="10764000" cy="54180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v-SE"/>
              <a:t>Infoga bild från bildbanken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45085025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1E6DE0C1-75A4-41A5-9BD4-82C1CD4FFDD8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3200" cy="6858000"/>
          </a:xfr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v-SE"/>
              <a:t>Infoga bild från bildbanken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Södertälje kommun | IT-enheten | Identitetshantering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A4FC-ED14-456E-94B6-450AA2B783A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2312266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620000" y="1963294"/>
            <a:ext cx="8953200" cy="1470025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2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620000" y="3646547"/>
            <a:ext cx="8953200" cy="154761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för att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2876763880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- liggande k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6" hasCustomPrompt="1"/>
          </p:nvPr>
        </p:nvSpPr>
        <p:spPr>
          <a:xfrm>
            <a:off x="0" y="3582000"/>
            <a:ext cx="4068000" cy="32760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600"/>
              </a:spcBef>
              <a:buNone/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v-SE"/>
              <a:t>Infoga bild från bildbanken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224000" y="1299808"/>
            <a:ext cx="9745200" cy="1102260"/>
          </a:xfrm>
        </p:spPr>
        <p:txBody>
          <a:bodyPr anchor="b" anchorCtr="0"/>
          <a:lstStyle>
            <a:lvl1pPr algn="l"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224000" y="2633909"/>
            <a:ext cx="9745200" cy="7200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för att lägga till underrubrik</a:t>
            </a:r>
          </a:p>
        </p:txBody>
      </p:sp>
      <p:sp>
        <p:nvSpPr>
          <p:cNvPr id="10" name="Platshållare för bild 4">
            <a:extLst>
              <a:ext uri="{FF2B5EF4-FFF2-40B4-BE49-F238E27FC236}">
                <a16:creationId xmlns:a16="http://schemas.microsoft.com/office/drawing/2014/main" id="{F839218C-3304-4C8D-852E-51D79074124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4064928" y="3582000"/>
            <a:ext cx="4068000" cy="32760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600"/>
              </a:spcBef>
              <a:buNone/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v-SE"/>
              <a:t>Infoga bild från bildbanken</a:t>
            </a:r>
            <a:endParaRPr lang="sv-SE" dirty="0"/>
          </a:p>
        </p:txBody>
      </p:sp>
      <p:sp>
        <p:nvSpPr>
          <p:cNvPr id="11" name="Platshållare för bild 4">
            <a:extLst>
              <a:ext uri="{FF2B5EF4-FFF2-40B4-BE49-F238E27FC236}">
                <a16:creationId xmlns:a16="http://schemas.microsoft.com/office/drawing/2014/main" id="{DCDDF7F5-F87B-45E6-8198-7A9B12D2FEC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8129856" y="3582000"/>
            <a:ext cx="4068000" cy="32760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600"/>
              </a:spcBef>
              <a:buNone/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v-SE"/>
              <a:t>Infoga bild från bildbanken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7040263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-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6" hasCustomPrompt="1"/>
          </p:nvPr>
        </p:nvSpPr>
        <p:spPr>
          <a:xfrm>
            <a:off x="6688800" y="0"/>
            <a:ext cx="5508000" cy="68580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600"/>
              </a:spcBef>
              <a:buNone/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v-SE"/>
              <a:t>Infoga bild från bildbanken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95200" y="1564304"/>
            <a:ext cx="4716000" cy="2303822"/>
          </a:xfrm>
        </p:spPr>
        <p:txBody>
          <a:bodyPr anchor="b" anchorCtr="0"/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95200" y="4099967"/>
            <a:ext cx="4716000" cy="154761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för att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4291406377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ch slutsid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7AE41763-5659-4CFB-8ECD-578E2B1DDC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4076999" y="2343600"/>
            <a:ext cx="4032512" cy="1456947"/>
          </a:xfrm>
          <a:prstGeom prst="rect">
            <a:avLst/>
          </a:prstGeom>
        </p:spPr>
      </p:pic>
      <p:sp>
        <p:nvSpPr>
          <p:cNvPr id="3" name="Rubrik 1">
            <a:extLst>
              <a:ext uri="{FF2B5EF4-FFF2-40B4-BE49-F238E27FC236}">
                <a16:creationId xmlns:a16="http://schemas.microsoft.com/office/drawing/2014/main" id="{E62A6F2F-0B00-4FFC-AD3F-724BFB0606B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7078" y="3816000"/>
            <a:ext cx="10072356" cy="756000"/>
          </a:xfrm>
        </p:spPr>
        <p:txBody>
          <a:bodyPr anchor="b" anchorCtr="0"/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52078C6C-76D3-4964-B728-98198D16271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7077" y="4734000"/>
            <a:ext cx="10072356" cy="720000"/>
          </a:xfrm>
        </p:spPr>
        <p:txBody>
          <a:bodyPr>
            <a:norm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för att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15013095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ch slutsida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>
            <a:extLst>
              <a:ext uri="{FF2B5EF4-FFF2-40B4-BE49-F238E27FC236}">
                <a16:creationId xmlns:a16="http://schemas.microsoft.com/office/drawing/2014/main" id="{7AE41763-5659-4CFB-8ECD-578E2B1DDC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6999" y="2343600"/>
            <a:ext cx="4032512" cy="1456947"/>
          </a:xfrm>
          <a:prstGeom prst="rect">
            <a:avLst/>
          </a:prstGeom>
        </p:spPr>
      </p:pic>
      <p:sp>
        <p:nvSpPr>
          <p:cNvPr id="3" name="Rubrik 1">
            <a:extLst>
              <a:ext uri="{FF2B5EF4-FFF2-40B4-BE49-F238E27FC236}">
                <a16:creationId xmlns:a16="http://schemas.microsoft.com/office/drawing/2014/main" id="{5B394DC7-EC60-4F42-AD80-9D7B2283C1B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57078" y="3816000"/>
            <a:ext cx="10072356" cy="756000"/>
          </a:xfrm>
        </p:spPr>
        <p:txBody>
          <a:bodyPr anchor="b" anchorCtr="0"/>
          <a:lstStyle>
            <a:lvl1pPr algn="ctr">
              <a:defRPr sz="24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4" name="Underrubrik 2">
            <a:extLst>
              <a:ext uri="{FF2B5EF4-FFF2-40B4-BE49-F238E27FC236}">
                <a16:creationId xmlns:a16="http://schemas.microsoft.com/office/drawing/2014/main" id="{61215415-BED6-4F18-9178-B21C36A8C4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57077" y="4734000"/>
            <a:ext cx="10072356" cy="720000"/>
          </a:xfrm>
        </p:spPr>
        <p:txBody>
          <a:bodyPr>
            <a:norm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för att lägga till underrubrik</a:t>
            </a:r>
          </a:p>
        </p:txBody>
      </p:sp>
    </p:spTree>
    <p:extLst>
      <p:ext uri="{BB962C8B-B14F-4D97-AF65-F5344CB8AC3E}">
        <p14:creationId xmlns:p14="http://schemas.microsoft.com/office/powerpoint/2010/main" val="2024949435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- endas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95136" y="1963294"/>
            <a:ext cx="8953200" cy="1470025"/>
          </a:xfrm>
        </p:spPr>
        <p:txBody>
          <a:bodyPr anchor="b" anchorCtr="0">
            <a:noAutofit/>
          </a:bodyPr>
          <a:lstStyle>
            <a:lvl1pPr algn="l">
              <a:lnSpc>
                <a:spcPct val="100000"/>
              </a:lnSpc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95136" y="3646547"/>
            <a:ext cx="8953200" cy="12600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för att lägga till underrubrik</a:t>
            </a:r>
          </a:p>
        </p:txBody>
      </p:sp>
      <p:pic>
        <p:nvPicPr>
          <p:cNvPr id="12" name="Logotyp">
            <a:extLst>
              <a:ext uri="{FF2B5EF4-FFF2-40B4-BE49-F238E27FC236}">
                <a16:creationId xmlns:a16="http://schemas.microsoft.com/office/drawing/2014/main" id="{0C94C28E-A161-457F-9FCC-5C96B36153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94" y="699532"/>
            <a:ext cx="1478283" cy="527305"/>
          </a:xfrm>
          <a:prstGeom prst="rect">
            <a:avLst/>
          </a:prstGeom>
        </p:spPr>
      </p:pic>
      <p:sp>
        <p:nvSpPr>
          <p:cNvPr id="5" name="Platshållare för text 7">
            <a:extLst>
              <a:ext uri="{FF2B5EF4-FFF2-40B4-BE49-F238E27FC236}">
                <a16:creationId xmlns:a16="http://schemas.microsoft.com/office/drawing/2014/main" id="{AA1CB23D-E042-4B01-B479-BAFB3659EB9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7075" y="5547995"/>
            <a:ext cx="5184000" cy="828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  <a:lvl2pPr marL="27305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Kontaktinformation</a:t>
            </a:r>
          </a:p>
        </p:txBody>
      </p:sp>
    </p:spTree>
    <p:extLst>
      <p:ext uri="{BB962C8B-B14F-4D97-AF65-F5344CB8AC3E}">
        <p14:creationId xmlns:p14="http://schemas.microsoft.com/office/powerpoint/2010/main" val="1699486690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- bildk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6" hasCustomPrompt="1"/>
          </p:nvPr>
        </p:nvSpPr>
        <p:spPr>
          <a:xfrm>
            <a:off x="6687084" y="0"/>
            <a:ext cx="5508000" cy="37800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600"/>
              </a:spcBef>
              <a:buNone/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v-SE"/>
              <a:t>Infoga bild från bildbanken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95200" y="1564304"/>
            <a:ext cx="4716000" cy="2303822"/>
          </a:xfrm>
        </p:spPr>
        <p:txBody>
          <a:bodyPr anchor="b" anchorCtr="0">
            <a:noAutofit/>
          </a:bodyPr>
          <a:lstStyle>
            <a:lvl1pPr algn="l"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95200" y="4099967"/>
            <a:ext cx="4716000" cy="12600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för att lägga till underrubrik</a:t>
            </a:r>
          </a:p>
        </p:txBody>
      </p:sp>
      <p:pic>
        <p:nvPicPr>
          <p:cNvPr id="6" name="Logotyp">
            <a:extLst>
              <a:ext uri="{FF2B5EF4-FFF2-40B4-BE49-F238E27FC236}">
                <a16:creationId xmlns:a16="http://schemas.microsoft.com/office/drawing/2014/main" id="{A9240E40-1E99-4A66-8367-E544473536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994" y="699532"/>
            <a:ext cx="1478283" cy="527305"/>
          </a:xfrm>
          <a:prstGeom prst="rect">
            <a:avLst/>
          </a:prstGeom>
        </p:spPr>
      </p:pic>
      <p:sp>
        <p:nvSpPr>
          <p:cNvPr id="10" name="Platshållare för bild 4">
            <a:extLst>
              <a:ext uri="{FF2B5EF4-FFF2-40B4-BE49-F238E27FC236}">
                <a16:creationId xmlns:a16="http://schemas.microsoft.com/office/drawing/2014/main" id="{F839218C-3304-4C8D-852E-51D79074124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687084" y="3780000"/>
            <a:ext cx="2754000" cy="30780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600"/>
              </a:spcBef>
              <a:buNone/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v-SE"/>
              <a:t>Infoga bild från bildbanken</a:t>
            </a:r>
            <a:endParaRPr lang="sv-SE" dirty="0"/>
          </a:p>
        </p:txBody>
      </p:sp>
      <p:sp>
        <p:nvSpPr>
          <p:cNvPr id="11" name="Platshållare för bild 4">
            <a:extLst>
              <a:ext uri="{FF2B5EF4-FFF2-40B4-BE49-F238E27FC236}">
                <a16:creationId xmlns:a16="http://schemas.microsoft.com/office/drawing/2014/main" id="{DCDDF7F5-F87B-45E6-8198-7A9B12D2FECC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9441084" y="3780000"/>
            <a:ext cx="2754000" cy="3078000"/>
          </a:xfrm>
          <a:solidFill>
            <a:schemeClr val="bg1">
              <a:lumMod val="9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600"/>
              </a:spcBef>
              <a:buNone/>
              <a:defRPr sz="1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v-SE"/>
              <a:t>Infoga bild från bildbanken</a:t>
            </a:r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80AE1BA6-FD92-4BAA-A224-45D911180C6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7075" y="5547995"/>
            <a:ext cx="5184000" cy="8280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  <a:lvl2pPr marL="27305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Kontaktinformation</a:t>
            </a:r>
          </a:p>
        </p:txBody>
      </p:sp>
    </p:spTree>
    <p:extLst>
      <p:ext uri="{BB962C8B-B14F-4D97-AF65-F5344CB8AC3E}">
        <p14:creationId xmlns:p14="http://schemas.microsoft.com/office/powerpoint/2010/main" val="2546010673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1620000"/>
            <a:ext cx="10764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Södertälje kommun | IT-enheten | Identitetshantering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A4FC-ED14-456E-94B6-450AA2B783A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4E1117F1-D12E-4E1B-BC6A-A73B244075C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för att lägga till rubrik</a:t>
            </a:r>
          </a:p>
        </p:txBody>
      </p:sp>
    </p:spTree>
    <p:extLst>
      <p:ext uri="{BB962C8B-B14F-4D97-AF65-F5344CB8AC3E}">
        <p14:creationId xmlns:p14="http://schemas.microsoft.com/office/powerpoint/2010/main" val="1210044011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1620000"/>
            <a:ext cx="5148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Södertälje kommun | IT-enheten | Identitetshantering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A4FC-ED14-456E-94B6-450AA2B783A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idx="13" hasCustomPrompt="1"/>
          </p:nvPr>
        </p:nvSpPr>
        <p:spPr>
          <a:xfrm>
            <a:off x="6336000" y="1620000"/>
            <a:ext cx="5148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924193D-A034-4F15-82CC-382C33897F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för att lägga till rubrik</a:t>
            </a:r>
          </a:p>
        </p:txBody>
      </p:sp>
    </p:spTree>
    <p:extLst>
      <p:ext uri="{BB962C8B-B14F-4D97-AF65-F5344CB8AC3E}">
        <p14:creationId xmlns:p14="http://schemas.microsoft.com/office/powerpoint/2010/main" val="187675641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1619999"/>
            <a:ext cx="5148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Södertälje kommun | IT-enheten | Identitetshantering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A4FC-ED14-456E-94B6-450AA2B783A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idx="13" hasCustomPrompt="1"/>
          </p:nvPr>
        </p:nvSpPr>
        <p:spPr>
          <a:xfrm>
            <a:off x="6336000" y="1620000"/>
            <a:ext cx="5148000" cy="208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innehåll 2"/>
          <p:cNvSpPr>
            <a:spLocks noGrp="1"/>
          </p:cNvSpPr>
          <p:nvPr>
            <p:ph idx="14" hasCustomPrompt="1"/>
          </p:nvPr>
        </p:nvSpPr>
        <p:spPr>
          <a:xfrm>
            <a:off x="6336000" y="4049999"/>
            <a:ext cx="5148000" cy="208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CA2DFCD-691C-4B11-B1C0-E01A68ADE4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för att lägga till rubrik</a:t>
            </a:r>
          </a:p>
        </p:txBody>
      </p:sp>
    </p:spTree>
    <p:extLst>
      <p:ext uri="{BB962C8B-B14F-4D97-AF65-F5344CB8AC3E}">
        <p14:creationId xmlns:p14="http://schemas.microsoft.com/office/powerpoint/2010/main" val="1798769616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Södertälje kommun | IT-enheten | Identitetshantering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A4FC-ED14-456E-94B6-450AA2B783A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innehåll 2"/>
          <p:cNvSpPr>
            <a:spLocks noGrp="1"/>
          </p:cNvSpPr>
          <p:nvPr>
            <p:ph idx="13" hasCustomPrompt="1"/>
          </p:nvPr>
        </p:nvSpPr>
        <p:spPr>
          <a:xfrm>
            <a:off x="720000" y="1620000"/>
            <a:ext cx="5148000" cy="208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5" name="Platshållare för innehåll 2"/>
          <p:cNvSpPr>
            <a:spLocks noGrp="1"/>
          </p:cNvSpPr>
          <p:nvPr>
            <p:ph idx="14" hasCustomPrompt="1"/>
          </p:nvPr>
        </p:nvSpPr>
        <p:spPr>
          <a:xfrm>
            <a:off x="720000" y="4050000"/>
            <a:ext cx="5148000" cy="208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9" name="Platshållare för innehåll 2"/>
          <p:cNvSpPr>
            <a:spLocks noGrp="1"/>
          </p:cNvSpPr>
          <p:nvPr>
            <p:ph idx="15" hasCustomPrompt="1"/>
          </p:nvPr>
        </p:nvSpPr>
        <p:spPr>
          <a:xfrm>
            <a:off x="6336000" y="1620000"/>
            <a:ext cx="5148000" cy="208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" name="Platshållare för innehåll 2"/>
          <p:cNvSpPr>
            <a:spLocks noGrp="1"/>
          </p:cNvSpPr>
          <p:nvPr>
            <p:ph idx="16" hasCustomPrompt="1"/>
          </p:nvPr>
        </p:nvSpPr>
        <p:spPr>
          <a:xfrm>
            <a:off x="6336000" y="4050000"/>
            <a:ext cx="5148000" cy="208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3" name="Rubrik 2">
            <a:extLst>
              <a:ext uri="{FF2B5EF4-FFF2-40B4-BE49-F238E27FC236}">
                <a16:creationId xmlns:a16="http://schemas.microsoft.com/office/drawing/2014/main" id="{A29C4B68-1A0B-42A3-A3AE-5744718CA4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för att lägga till rubrik</a:t>
            </a:r>
          </a:p>
        </p:txBody>
      </p:sp>
    </p:spTree>
    <p:extLst>
      <p:ext uri="{BB962C8B-B14F-4D97-AF65-F5344CB8AC3E}">
        <p14:creationId xmlns:p14="http://schemas.microsoft.com/office/powerpoint/2010/main" val="3794639094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Södertälje kommun | IT-enheten | Identitetshantering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A4FC-ED14-456E-94B6-450AA2B783A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62877127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Södertälje kommun | IT-enheten | Identitetshantering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A4FC-ED14-456E-94B6-450AA2B783A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45026808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20000" y="590753"/>
            <a:ext cx="10764000" cy="99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/>
              <a:t>Klicka för att lägga till rubrik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0000" y="1620000"/>
            <a:ext cx="10764000" cy="45186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40000" y="6380905"/>
            <a:ext cx="9600000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sv-SE"/>
              <a:t>Södertälje kommun | IT-enheten | Identitetshantering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215849" y="6380905"/>
            <a:ext cx="480000" cy="180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900">
                <a:solidFill>
                  <a:schemeClr val="tx1"/>
                </a:solidFill>
                <a:latin typeface="+mj-lt"/>
              </a:defRPr>
            </a:lvl1pPr>
          </a:lstStyle>
          <a:p>
            <a:fld id="{8F15A4FC-ED14-456E-94B6-450AA2B783A3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xxLanguageTextBox">
            <a:extLst>
              <a:ext uri="{FF2B5EF4-FFF2-40B4-BE49-F238E27FC236}">
                <a16:creationId xmlns:a16="http://schemas.microsoft.com/office/drawing/2014/main" id="{AA998E2E-2E59-4FAD-884F-3A598375ACC8}"/>
              </a:ext>
            </a:extLst>
          </p:cNvPr>
          <p:cNvSpPr/>
          <p:nvPr userDrawn="1">
            <p:custDataLst>
              <p:tags r:id="rId20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500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3" r:id="rId3"/>
    <p:sldLayoutId id="2147483665" r:id="rId4"/>
    <p:sldLayoutId id="2147483666" r:id="rId5"/>
    <p:sldLayoutId id="2147483667" r:id="rId6"/>
    <p:sldLayoutId id="2147483668" r:id="rId7"/>
    <p:sldLayoutId id="2147483672" r:id="rId8"/>
    <p:sldLayoutId id="2147483673" r:id="rId9"/>
    <p:sldLayoutId id="2147483669" r:id="rId10"/>
    <p:sldLayoutId id="2147483670" r:id="rId11"/>
    <p:sldLayoutId id="2147483671" r:id="rId12"/>
    <p:sldLayoutId id="2147483678" r:id="rId13"/>
    <p:sldLayoutId id="2147483674" r:id="rId14"/>
    <p:sldLayoutId id="2147483664" r:id="rId15"/>
    <p:sldLayoutId id="2147483675" r:id="rId16"/>
    <p:sldLayoutId id="2147483676" r:id="rId17"/>
    <p:sldLayoutId id="2147483677" r:id="rId18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3050" indent="-273050" algn="l" defTabSz="914400" rtl="0" eaLnBrk="1" latinLnBrk="0" hangingPunct="1">
        <a:lnSpc>
          <a:spcPct val="120000"/>
        </a:lnSpc>
        <a:spcBef>
          <a:spcPts val="1200"/>
        </a:spcBef>
        <a:spcAft>
          <a:spcPts val="0"/>
        </a:spcAft>
        <a:buClr>
          <a:schemeClr val="accent1"/>
        </a:buClr>
        <a:buFont typeface="Wingdings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47675" indent="-174625" algn="l" defTabSz="914400" rtl="0" eaLnBrk="1" latinLnBrk="0" hangingPunct="1">
        <a:lnSpc>
          <a:spcPct val="120000"/>
        </a:lnSpc>
        <a:spcBef>
          <a:spcPts val="6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600"/>
        </a:spcBef>
        <a:buFont typeface="Arial" pitchFamily="34" charset="0"/>
        <a:buChar char="−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600"/>
        </a:spcBef>
        <a:buFont typeface="Arial" pitchFamily="34" charset="0"/>
        <a:buChar char="−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600"/>
        </a:spcBef>
        <a:buFont typeface="Arial" pitchFamily="34" charset="0"/>
        <a:buChar char="−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A4AF8C54-75C1-4995-9BE6-BA5D3D705F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2769EAEF-315E-4841-AE6D-69550D6759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72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AB62D0D5-A896-4607-9DCD-FD59352E7A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Legitimationer och MFA i skolan</a:t>
            </a:r>
          </a:p>
        </p:txBody>
      </p:sp>
      <p:sp>
        <p:nvSpPr>
          <p:cNvPr id="7" name="Underrubrik 6">
            <a:extLst>
              <a:ext uri="{FF2B5EF4-FFF2-40B4-BE49-F238E27FC236}">
                <a16:creationId xmlns:a16="http://schemas.microsoft.com/office/drawing/2014/main" id="{DCA912B7-C613-4A1F-AFB0-5B03B114771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Reflektioner kring skolan och kommunens behov</a:t>
            </a:r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79568D93-5618-4027-A035-3DFC94C85CC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1343" y="5670543"/>
            <a:ext cx="5184000" cy="828000"/>
          </a:xfrm>
        </p:spPr>
        <p:txBody>
          <a:bodyPr/>
          <a:lstStyle/>
          <a:p>
            <a:r>
              <a:rPr lang="sv-SE" b="1" dirty="0"/>
              <a:t>Fredrik Wellner</a:t>
            </a:r>
          </a:p>
          <a:p>
            <a:r>
              <a:rPr lang="sv-SE" dirty="0"/>
              <a:t>Kommunstyrelsens kontor</a:t>
            </a:r>
          </a:p>
          <a:p>
            <a:r>
              <a:rPr lang="sv-SE" dirty="0"/>
              <a:t>IT-enheten</a:t>
            </a:r>
          </a:p>
        </p:txBody>
      </p:sp>
    </p:spTree>
    <p:extLst>
      <p:ext uri="{BB962C8B-B14F-4D97-AF65-F5344CB8AC3E}">
        <p14:creationId xmlns:p14="http://schemas.microsoft.com/office/powerpoint/2010/main" val="2707914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9A295132-BCF0-4579-96CD-D125E0003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Drygt 100 000 invånare</a:t>
            </a:r>
          </a:p>
          <a:p>
            <a:r>
              <a:rPr lang="sv-SE" dirty="0"/>
              <a:t>Runt 6000 medarbetare och 12 000 elever</a:t>
            </a:r>
          </a:p>
          <a:p>
            <a:r>
              <a:rPr lang="sv-SE" dirty="0"/>
              <a:t>Alla anställda använder MFA, i dagsläget har de flesta valt att använda BankID</a:t>
            </a:r>
          </a:p>
          <a:p>
            <a:r>
              <a:rPr lang="sv-SE" dirty="0" err="1"/>
              <a:t>Fallback</a:t>
            </a:r>
            <a:r>
              <a:rPr lang="sv-SE" dirty="0"/>
              <a:t> för de som inte vill använda privat legitimation eller privat telefon i tjänsten – säkerhetsdosa i kombination med AD-kontot.</a:t>
            </a:r>
          </a:p>
          <a:p>
            <a:r>
              <a:rPr lang="sv-SE" dirty="0"/>
              <a:t>Skolan har spridd miljö, inte alla som är med på en central lösning för klienthantering, skolans verksamhetssystem är dock centraliserade. </a:t>
            </a:r>
          </a:p>
          <a:p>
            <a:r>
              <a:rPr lang="sv-SE" dirty="0"/>
              <a:t>Få lärare som har tjänstetelefon</a:t>
            </a:r>
          </a:p>
          <a:p>
            <a:r>
              <a:rPr lang="sv-SE" dirty="0"/>
              <a:t>Strategi att köpa SaaS/Molntjänster och använda federation för inloggning.</a:t>
            </a:r>
          </a:p>
          <a:p>
            <a:r>
              <a:rPr lang="sv-SE" dirty="0"/>
              <a:t>I nuläget endast MFA för federerade system, inte för inloggning i datorer</a:t>
            </a:r>
          </a:p>
          <a:p>
            <a:endParaRPr lang="sv-SE" dirty="0"/>
          </a:p>
        </p:txBody>
      </p:sp>
      <p:sp>
        <p:nvSpPr>
          <p:cNvPr id="10" name="Rubrik 9">
            <a:extLst>
              <a:ext uri="{FF2B5EF4-FFF2-40B4-BE49-F238E27FC236}">
                <a16:creationId xmlns:a16="http://schemas.microsoft.com/office/drawing/2014/main" id="{CD036C37-DDEA-4C59-84B1-CA3FC611F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Södertälje kommun – vår resa kring MFA</a:t>
            </a:r>
          </a:p>
        </p:txBody>
      </p:sp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B8F9D145-EC13-42D0-9469-AB1A1BFFC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Södertälje kommun | IT-enheten | Identitetshantering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5ADBAA17-B4D8-4AF4-B1CF-E7688CA64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A4FC-ED14-456E-94B6-450AA2B783A3}" type="slidenum">
              <a:rPr lang="sv-SE" smtClean="0"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6829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416A666-DFEF-4CF1-819F-4797CBB15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började med att klassa de federerade systemen för att hitta vilka vi skulle lägga bakom MFA</a:t>
            </a:r>
          </a:p>
          <a:p>
            <a:r>
              <a:rPr lang="sv-SE" dirty="0"/>
              <a:t>Stegvis utrullning verksamhet för verksamhet. Alla fick välja vilken lösning de skulle använda</a:t>
            </a:r>
          </a:p>
          <a:p>
            <a:r>
              <a:rPr lang="sv-SE" dirty="0"/>
              <a:t>Förvånansvärt enkelt att få med personalen. Vissa motståndsfickor mot BankID/Privat telefon.</a:t>
            </a:r>
          </a:p>
          <a:p>
            <a:r>
              <a:rPr lang="sv-SE" dirty="0"/>
              <a:t>”Om min privata telefon går sönder och jag inte har råd att köpa en ny på en gång, får inte jag jobba då?”</a:t>
            </a:r>
          </a:p>
          <a:p>
            <a:r>
              <a:rPr lang="sv-SE" dirty="0"/>
              <a:t>Det gnälls lite här och var att man måste logga in för ofta…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243D734-1B23-4DD1-8D77-1E5F28C62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Södertälje kommun | IT-enheten | Identitetshantering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1626A66-D4E1-4253-A391-9ED0107ED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A4FC-ED14-456E-94B6-450AA2B783A3}" type="slidenum">
              <a:rPr lang="sv-SE" smtClean="0"/>
              <a:t>4</a:t>
            </a:fld>
            <a:endParaRPr lang="sv-SE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065B61F3-A989-45B3-B784-3C161C5A2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Erfarenheter från vårt införande av MFA för anställda</a:t>
            </a:r>
          </a:p>
        </p:txBody>
      </p:sp>
    </p:spTree>
    <p:extLst>
      <p:ext uri="{BB962C8B-B14F-4D97-AF65-F5344CB8AC3E}">
        <p14:creationId xmlns:p14="http://schemas.microsoft.com/office/powerpoint/2010/main" val="4058575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41E397A9-BA2D-4A8D-BA51-95C10E015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Det upplevdes att man måste logga in ofta. Ett befintligt omak som blivit ett problem.</a:t>
            </a:r>
          </a:p>
          <a:p>
            <a:r>
              <a:rPr lang="sv-SE" dirty="0"/>
              <a:t>Vi ändrade sessionstider så att en lärare skulle kunna ”hoppa” från lektion till lektion utan att behöva autentisera sig igen.</a:t>
            </a:r>
          </a:p>
          <a:p>
            <a:r>
              <a:rPr lang="sv-SE" dirty="0"/>
              <a:t>Användarbeteende – stänger du webbläsaren så kommer du behöva logga in med MFA nästa gång du öppnar den igen. 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C49FD28-D013-496B-8C07-CA69B0F92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Södertälje kommun | IT-enheten | Identitetshantering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3502D93-2FEC-4077-AE1D-7D7432301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A4FC-ED14-456E-94B6-450AA2B783A3}" type="slidenum">
              <a:rPr lang="sv-SE" smtClean="0"/>
              <a:t>5</a:t>
            </a:fld>
            <a:endParaRPr lang="sv-SE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C9BA4B8E-25AA-4A5B-A199-AF9C4D859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Införandet på skolan – störningar i klassrummet</a:t>
            </a:r>
          </a:p>
        </p:txBody>
      </p:sp>
    </p:spTree>
    <p:extLst>
      <p:ext uri="{BB962C8B-B14F-4D97-AF65-F5344CB8AC3E}">
        <p14:creationId xmlns:p14="http://schemas.microsoft.com/office/powerpoint/2010/main" val="2344083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6CA825F7-8E41-4944-8666-7C3640C5D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Om lärarna tycker att MFA för egen del är en störning kommer MFA för elever som inte kan logga in med MFA bli en ännu större störning</a:t>
            </a:r>
          </a:p>
          <a:p>
            <a:r>
              <a:rPr lang="sv-SE" dirty="0"/>
              <a:t>En bred utrullning av MFA för elever måste ha bra backuplösningar</a:t>
            </a:r>
          </a:p>
          <a:p>
            <a:r>
              <a:rPr lang="sv-SE" b="1" dirty="0"/>
              <a:t>En framgångsfaktor för en lyckad MFA-satsning är en lösning där läraren själv i klassrummet kan lösa problemet för en elev som inte kan logga in, med minimal insats.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00CEE5FE-FFF1-45D8-B914-28F3FFD40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Södertälje kommun | IT-enheten | Identitetshantering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6A640B5-2879-4753-B088-4D6749204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A4FC-ED14-456E-94B6-450AA2B783A3}" type="slidenum">
              <a:rPr lang="sv-SE" smtClean="0"/>
              <a:t>6</a:t>
            </a:fld>
            <a:endParaRPr lang="sv-SE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DD4E64C6-F254-4965-B122-324C661A8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90753"/>
            <a:ext cx="10764000" cy="990000"/>
          </a:xfrm>
        </p:spPr>
        <p:txBody>
          <a:bodyPr/>
          <a:lstStyle/>
          <a:p>
            <a:r>
              <a:rPr lang="sv-SE" dirty="0"/>
              <a:t>För att få framgång med eleverna – bra reservrutiner</a:t>
            </a:r>
          </a:p>
        </p:txBody>
      </p:sp>
    </p:spTree>
    <p:extLst>
      <p:ext uri="{BB962C8B-B14F-4D97-AF65-F5344CB8AC3E}">
        <p14:creationId xmlns:p14="http://schemas.microsoft.com/office/powerpoint/2010/main" val="4241286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A4159E64-8551-4A6B-AB68-6CE2A353B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vill inte se en utveckling där skolhuvudmannen har en lösning, det är en separat lösning för digitala nationella prov och så vidare</a:t>
            </a:r>
          </a:p>
          <a:p>
            <a:r>
              <a:rPr lang="sv-SE" dirty="0"/>
              <a:t>Man ska kunna lita på – och våga lita på - den lösning som skolan använder.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7C4881E-DFBA-4581-BCC9-7CF61543A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Södertälje kommun | IT-enheten | Identitetshantering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51AA437-1976-48A0-990E-F81A49EEC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A4FC-ED14-456E-94B6-450AA2B783A3}" type="slidenum">
              <a:rPr lang="sv-SE" smtClean="0"/>
              <a:t>7</a:t>
            </a:fld>
            <a:endParaRPr lang="sv-SE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FBCE6CEE-82FE-480A-8E48-A8609642F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Återanvändbarhet. Vald lösning ska kunna accepteras av flera</a:t>
            </a:r>
          </a:p>
        </p:txBody>
      </p:sp>
    </p:spTree>
    <p:extLst>
      <p:ext uri="{BB962C8B-B14F-4D97-AF65-F5344CB8AC3E}">
        <p14:creationId xmlns:p14="http://schemas.microsoft.com/office/powerpoint/2010/main" val="2753819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>
            <a:extLst>
              <a:ext uri="{FF2B5EF4-FFF2-40B4-BE49-F238E27FC236}">
                <a16:creationId xmlns:a16="http://schemas.microsoft.com/office/drawing/2014/main" id="{C7E98975-8BE5-4279-A49D-8E951849A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Fredrik.wellner@sodertalje.se</a:t>
            </a: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71395B12-D32B-4AD4-92F6-6992FBDD5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Södertälje kommun | IT-enheten | Identitetshantering</a:t>
            </a:r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5044085-94CD-4CAA-B2CB-A83DA48D8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5A4FC-ED14-456E-94B6-450AA2B783A3}" type="slidenum">
              <a:rPr lang="sv-SE" smtClean="0"/>
              <a:t>8</a:t>
            </a:fld>
            <a:endParaRPr lang="sv-SE" dirty="0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DE44B1DB-8E47-4BAC-AAC4-959962915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Tack för mig!</a:t>
            </a:r>
          </a:p>
        </p:txBody>
      </p:sp>
    </p:spTree>
    <p:extLst>
      <p:ext uri="{BB962C8B-B14F-4D97-AF65-F5344CB8AC3E}">
        <p14:creationId xmlns:p14="http://schemas.microsoft.com/office/powerpoint/2010/main" val="23874775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Sv"/>
</p:tagLst>
</file>

<file path=ppt/theme/theme1.xml><?xml version="1.0" encoding="utf-8"?>
<a:theme xmlns:a="http://schemas.openxmlformats.org/drawingml/2006/main" name="Södertälje kommun">
  <a:themeElements>
    <a:clrScheme name="Södertälje kommun - Färgschema 1">
      <a:dk1>
        <a:srgbClr val="000000"/>
      </a:dk1>
      <a:lt1>
        <a:srgbClr val="FFFFFF"/>
      </a:lt1>
      <a:dk2>
        <a:srgbClr val="FFED00"/>
      </a:dk2>
      <a:lt2>
        <a:srgbClr val="7D3385"/>
      </a:lt2>
      <a:accent1>
        <a:srgbClr val="C40079"/>
      </a:accent1>
      <a:accent2>
        <a:srgbClr val="2FA09A"/>
      </a:accent2>
      <a:accent3>
        <a:srgbClr val="DC8C00"/>
      </a:accent3>
      <a:accent4>
        <a:srgbClr val="5F559B"/>
      </a:accent4>
      <a:accent5>
        <a:srgbClr val="84B448"/>
      </a:accent5>
      <a:accent6>
        <a:srgbClr val="009FE2"/>
      </a:accent6>
      <a:hlink>
        <a:srgbClr val="0C0C0C"/>
      </a:hlink>
      <a:folHlink>
        <a:srgbClr val="000000"/>
      </a:folHlink>
    </a:clrScheme>
    <a:fontScheme name="Södertälje kommun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Södertälje kommun - ren mall.potx" id="{5BED08EF-1E81-4DE8-B73B-EAB247A892A2}" vid="{09741232-AC1D-41D9-9670-1F566AAF7A1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Södertälje kommun - Färgschema 1">
    <a:dk1>
      <a:srgbClr val="000000"/>
    </a:dk1>
    <a:lt1>
      <a:srgbClr val="FFFFFF"/>
    </a:lt1>
    <a:dk2>
      <a:srgbClr val="FFED00"/>
    </a:dk2>
    <a:lt2>
      <a:srgbClr val="7D3385"/>
    </a:lt2>
    <a:accent1>
      <a:srgbClr val="C40079"/>
    </a:accent1>
    <a:accent2>
      <a:srgbClr val="2FA09A"/>
    </a:accent2>
    <a:accent3>
      <a:srgbClr val="DC8C00"/>
    </a:accent3>
    <a:accent4>
      <a:srgbClr val="5F559B"/>
    </a:accent4>
    <a:accent5>
      <a:srgbClr val="84B448"/>
    </a:accent5>
    <a:accent6>
      <a:srgbClr val="009FE2"/>
    </a:accent6>
    <a:hlink>
      <a:srgbClr val="0C0C0C"/>
    </a:hlink>
    <a:folHlink>
      <a:srgbClr val="000000"/>
    </a:folHlink>
  </a:clrScheme>
</a:themeOverride>
</file>

<file path=ppt/theme/themeOverride2.xml><?xml version="1.0" encoding="utf-8"?>
<a:themeOverride xmlns:a="http://schemas.openxmlformats.org/drawingml/2006/main">
  <a:clrScheme name="Södertälje kommun - Färgschema 1">
    <a:dk1>
      <a:srgbClr val="000000"/>
    </a:dk1>
    <a:lt1>
      <a:srgbClr val="FFFFFF"/>
    </a:lt1>
    <a:dk2>
      <a:srgbClr val="FFED00"/>
    </a:dk2>
    <a:lt2>
      <a:srgbClr val="7D3385"/>
    </a:lt2>
    <a:accent1>
      <a:srgbClr val="C40079"/>
    </a:accent1>
    <a:accent2>
      <a:srgbClr val="2FA09A"/>
    </a:accent2>
    <a:accent3>
      <a:srgbClr val="DC8C00"/>
    </a:accent3>
    <a:accent4>
      <a:srgbClr val="5F559B"/>
    </a:accent4>
    <a:accent5>
      <a:srgbClr val="84B448"/>
    </a:accent5>
    <a:accent6>
      <a:srgbClr val="009FE2"/>
    </a:accent6>
    <a:hlink>
      <a:srgbClr val="0C0C0C"/>
    </a:hlink>
    <a:folHlink>
      <a:srgbClr val="000000"/>
    </a:folHlink>
  </a:clrScheme>
</a:themeOverride>
</file>

<file path=ppt/theme/themeOverride3.xml><?xml version="1.0" encoding="utf-8"?>
<a:themeOverride xmlns:a="http://schemas.openxmlformats.org/drawingml/2006/main">
  <a:clrScheme name="Södertälje kommun - Färgschema 1">
    <a:dk1>
      <a:srgbClr val="000000"/>
    </a:dk1>
    <a:lt1>
      <a:srgbClr val="FFFFFF"/>
    </a:lt1>
    <a:dk2>
      <a:srgbClr val="FFED00"/>
    </a:dk2>
    <a:lt2>
      <a:srgbClr val="7D3385"/>
    </a:lt2>
    <a:accent1>
      <a:srgbClr val="C40079"/>
    </a:accent1>
    <a:accent2>
      <a:srgbClr val="2FA09A"/>
    </a:accent2>
    <a:accent3>
      <a:srgbClr val="DC8C00"/>
    </a:accent3>
    <a:accent4>
      <a:srgbClr val="5F559B"/>
    </a:accent4>
    <a:accent5>
      <a:srgbClr val="84B448"/>
    </a:accent5>
    <a:accent6>
      <a:srgbClr val="009FE2"/>
    </a:accent6>
    <a:hlink>
      <a:srgbClr val="0C0C0C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466</Words>
  <Application>Microsoft Office PowerPoint</Application>
  <PresentationFormat>Bredbild</PresentationFormat>
  <Paragraphs>48</Paragraphs>
  <Slides>8</Slides>
  <Notes>3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Södertälje kommun</vt:lpstr>
      <vt:lpstr>PowerPoint-presentation</vt:lpstr>
      <vt:lpstr>Legitimationer och MFA i skolan</vt:lpstr>
      <vt:lpstr>Södertälje kommun – vår resa kring MFA</vt:lpstr>
      <vt:lpstr>Erfarenheter från vårt införande av MFA för anställda</vt:lpstr>
      <vt:lpstr>Införandet på skolan – störningar i klassrummet</vt:lpstr>
      <vt:lpstr>För att få framgång med eleverna – bra reservrutiner</vt:lpstr>
      <vt:lpstr>Återanvändbarhet. Vald lösning ska kunna accepteras av flera</vt:lpstr>
      <vt:lpstr>Tack för mig!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Fredrik Wellner (Ksk)</dc:creator>
  <cp:lastModifiedBy>Fredrik Wellner (Ksk)</cp:lastModifiedBy>
  <cp:revision>11</cp:revision>
  <dcterms:created xsi:type="dcterms:W3CDTF">2019-03-05T15:09:28Z</dcterms:created>
  <dcterms:modified xsi:type="dcterms:W3CDTF">2022-03-09T10:11:02Z</dcterms:modified>
</cp:coreProperties>
</file>