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8" r:id="rId2"/>
    <p:sldMasterId id="2147483718" r:id="rId3"/>
  </p:sldMasterIdLst>
  <p:notesMasterIdLst>
    <p:notesMasterId r:id="rId9"/>
  </p:notesMasterIdLst>
  <p:handoutMasterIdLst>
    <p:handoutMasterId r:id="rId10"/>
  </p:handoutMasterIdLst>
  <p:sldIdLst>
    <p:sldId id="2076137658" r:id="rId4"/>
    <p:sldId id="2076137659" r:id="rId5"/>
    <p:sldId id="2076137104" r:id="rId6"/>
    <p:sldId id="2076137118" r:id="rId7"/>
    <p:sldId id="2076137102" r:id="rId8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F72AD3-2D53-442D-8183-B32C4894281E}">
          <p14:sldIdLst/>
        </p14:section>
        <p14:section name="Start - dark" id="{FA6F9458-43EF-4E81-8169-EB9AA0D4DF72}">
          <p14:sldIdLst>
            <p14:sldId id="2076137658"/>
            <p14:sldId id="2076137659"/>
            <p14:sldId id="2076137104"/>
            <p14:sldId id="2076137118"/>
            <p14:sldId id="20761371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A73"/>
    <a:srgbClr val="183E4F"/>
    <a:srgbClr val="F0F7FB"/>
    <a:srgbClr val="000000"/>
    <a:srgbClr val="F59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1851" autoAdjust="0"/>
  </p:normalViewPr>
  <p:slideViewPr>
    <p:cSldViewPr snapToGrid="0" snapToObjects="1" showGuides="1">
      <p:cViewPr varScale="1">
        <p:scale>
          <a:sx n="90" d="100"/>
          <a:sy n="90" d="100"/>
        </p:scale>
        <p:origin x="869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35" d="100"/>
          <a:sy n="135" d="100"/>
        </p:scale>
        <p:origin x="35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users$\peda\Arbetsmaterial\Statistik%20Internetstiftelsen%20mars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sv-SE" sz="1800" b="1" dirty="0">
                <a:solidFill>
                  <a:schemeClr val="bg1"/>
                </a:solidFill>
              </a:rPr>
              <a:t>Andel</a:t>
            </a:r>
            <a:r>
              <a:rPr lang="sv-SE" sz="1800" b="1" baseline="0" dirty="0">
                <a:solidFill>
                  <a:schemeClr val="bg1"/>
                </a:solidFill>
              </a:rPr>
              <a:t> unga som har BankID december 2019 och 2021</a:t>
            </a:r>
            <a:endParaRPr lang="sv-SE" sz="18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5284375608951026"/>
          <c:y val="1.69361861397986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2654545163174672E-2"/>
          <c:y val="0.10923840060170137"/>
          <c:w val="0.93179859775584406"/>
          <c:h val="0.7611164280561036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'3_15'!$M$50</c:f>
              <c:strCache>
                <c:ptCount val="1"/>
                <c:pt idx="0">
                  <c:v>Andel unga med BankID december 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'3_15'!$H$35:$H$48</c:f>
              <c:numCache>
                <c:formatCode>General</c:formatCode>
                <c:ptCount val="14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</c:numCache>
            </c:numRef>
          </c:cat>
          <c:val>
            <c:numRef>
              <c:f>'3_15'!$M$35:$M$48</c:f>
              <c:numCache>
                <c:formatCode>0%</c:formatCode>
                <c:ptCount val="14"/>
                <c:pt idx="0">
                  <c:v>1.4292481993881533E-3</c:v>
                </c:pt>
                <c:pt idx="1">
                  <c:v>5.7584372038778338E-3</c:v>
                </c:pt>
                <c:pt idx="2">
                  <c:v>2.0387304163285689E-2</c:v>
                </c:pt>
                <c:pt idx="3">
                  <c:v>6.0569909605514942E-2</c:v>
                </c:pt>
                <c:pt idx="4">
                  <c:v>0.1401733870315558</c:v>
                </c:pt>
                <c:pt idx="5">
                  <c:v>0.23999835937820435</c:v>
                </c:pt>
                <c:pt idx="6">
                  <c:v>0.35161181197864672</c:v>
                </c:pt>
                <c:pt idx="7">
                  <c:v>0.42672369721550052</c:v>
                </c:pt>
                <c:pt idx="8">
                  <c:v>0.48825078670132716</c:v>
                </c:pt>
                <c:pt idx="9">
                  <c:v>0.57576413354916334</c:v>
                </c:pt>
                <c:pt idx="10">
                  <c:v>0.64801271860095389</c:v>
                </c:pt>
                <c:pt idx="11">
                  <c:v>0.95098163624168375</c:v>
                </c:pt>
                <c:pt idx="12">
                  <c:v>0.97891865079365081</c:v>
                </c:pt>
                <c:pt idx="13">
                  <c:v>0.98410153067787165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7B-4D3F-9C15-CF2040B7A81A}"/>
            </c:ext>
          </c:extLst>
        </c:ser>
        <c:ser>
          <c:idx val="0"/>
          <c:order val="1"/>
          <c:tx>
            <c:strRef>
              <c:f>'3_15'!$G$50</c:f>
              <c:strCache>
                <c:ptCount val="1"/>
                <c:pt idx="0">
                  <c:v>Andel unga med BankID december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'3_15'!$H$35:$H$48</c:f>
              <c:numCache>
                <c:formatCode>General</c:formatCode>
                <c:ptCount val="14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</c:numCache>
            </c:numRef>
          </c:cat>
          <c:val>
            <c:numRef>
              <c:f>'3_15'!$G$35:$G$48</c:f>
              <c:numCache>
                <c:formatCode>0%</c:formatCode>
                <c:ptCount val="14"/>
                <c:pt idx="0">
                  <c:v>3.8618373710721994E-3</c:v>
                </c:pt>
                <c:pt idx="1">
                  <c:v>1.2452277010809157E-2</c:v>
                </c:pt>
                <c:pt idx="2">
                  <c:v>3.6991545701068752E-2</c:v>
                </c:pt>
                <c:pt idx="3">
                  <c:v>9.8432798596920307E-2</c:v>
                </c:pt>
                <c:pt idx="4">
                  <c:v>0.19256523994209496</c:v>
                </c:pt>
                <c:pt idx="5">
                  <c:v>0.30737502980211395</c:v>
                </c:pt>
                <c:pt idx="6">
                  <c:v>0.5448037007047053</c:v>
                </c:pt>
                <c:pt idx="7">
                  <c:v>0.59797283567289017</c:v>
                </c:pt>
                <c:pt idx="8">
                  <c:v>0.65365339176361892</c:v>
                </c:pt>
                <c:pt idx="9">
                  <c:v>0.7436528956291435</c:v>
                </c:pt>
                <c:pt idx="10">
                  <c:v>0.80404674129942166</c:v>
                </c:pt>
                <c:pt idx="11">
                  <c:v>0.97163641958950597</c:v>
                </c:pt>
                <c:pt idx="12">
                  <c:v>0.98848963457637151</c:v>
                </c:pt>
                <c:pt idx="13">
                  <c:v>0.98994911965376331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7B-4D3F-9C15-CF2040B7A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9817184"/>
        <c:axId val="1389214480"/>
      </c:barChart>
      <c:catAx>
        <c:axId val="137981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89214480"/>
        <c:crosses val="autoZero"/>
        <c:auto val="1"/>
        <c:lblAlgn val="ctr"/>
        <c:lblOffset val="100"/>
        <c:noMultiLvlLbl val="0"/>
      </c:catAx>
      <c:valAx>
        <c:axId val="13892144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37981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8AE11A-9768-F74A-8E3E-F50E0BB21E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2D8B3-206C-764E-BB37-56DE42A7D7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DC7C5-1F04-DD42-81D3-813EF5456FF8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595E0-3798-DF42-A15A-6E52225BC2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20FB3-26FF-4E44-A9A3-DF2845E8E2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9658-5B15-AF47-BC88-BCE8EA0A44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238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9071D-36D3-8F43-9263-6D6606472A66}" type="datetimeFigureOut">
              <a:rPr lang="sv-SE" smtClean="0"/>
              <a:t>2022-03-08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F9B2C-ECF4-9349-805C-50A18A1C5D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528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8F9B2C-ECF4-9349-805C-50A18A1C5D0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65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8F9B2C-ECF4-9349-805C-50A18A1C5D0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609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8F9B2C-ECF4-9349-805C-50A18A1C5D0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4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0248-6E0D-1240-9E99-CBF331AF0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656000"/>
            <a:ext cx="10515600" cy="160953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FC3B-BE37-CB49-A09C-BD5451521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339744"/>
            <a:ext cx="10515600" cy="26361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2B96F68-1B27-C34F-9639-4D0FA08564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4276"/>
            <a:ext cx="759600" cy="718736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E88DAAC-94C0-4903-A9E0-4F0E5B5B0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E424186-5DDF-4758-9881-4F1593742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976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2 kolumn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C2BF-78C9-344A-B953-F7476AE4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10515600" cy="7493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26A36F-8A98-AC48-8F4D-6F80740E43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1332000"/>
            <a:ext cx="5041900" cy="4844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160269B3-EEE8-274D-8DD7-25F55F2D83B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36957" y="1332000"/>
            <a:ext cx="5041900" cy="4844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AE424A4C-1FBA-400E-835E-4DBC64B3B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D703725-F3C6-4518-9E13-5E755CFF9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5A84A093-FA2B-4539-B428-9F81190773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41728"/>
            <a:ext cx="285352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2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underrubrik_2 k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C2BF-78C9-344A-B953-F7476AE4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10515600" cy="7493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26A36F-8A98-AC48-8F4D-6F80740E43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1206088"/>
            <a:ext cx="5041900" cy="498598"/>
          </a:xfrm>
        </p:spPr>
        <p:txBody>
          <a:bodyPr anchor="b" anchorCtr="0">
            <a:spAutoFit/>
          </a:bodyPr>
          <a:lstStyle>
            <a:lvl1pPr marL="0" indent="0">
              <a:buFontTx/>
              <a:buNone/>
              <a:defRPr b="1"/>
            </a:lvl1pPr>
            <a:lvl2pPr marL="360000" indent="0">
              <a:buFontTx/>
              <a:buNone/>
              <a:defRPr b="1"/>
            </a:lvl2pPr>
            <a:lvl3pPr marL="539138" indent="0">
              <a:buFontTx/>
              <a:buNone/>
              <a:defRPr b="1"/>
            </a:lvl3pPr>
            <a:lvl4pPr marL="720000" indent="0">
              <a:buFontTx/>
              <a:buNone/>
              <a:defRPr b="1"/>
            </a:lvl4pPr>
            <a:lvl5pPr marL="900000" indent="0">
              <a:buFontTx/>
              <a:buNone/>
              <a:defRPr b="1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160269B3-EEE8-274D-8DD7-25F55F2D83B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36957" y="1206088"/>
            <a:ext cx="5041900" cy="498598"/>
          </a:xfrm>
        </p:spPr>
        <p:txBody>
          <a:bodyPr anchor="b" anchorCtr="0">
            <a:spAutoFit/>
          </a:bodyPr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AE424A4C-1FBA-400E-835E-4DBC64B3B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D703725-F3C6-4518-9E13-5E755CFF9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5A84A093-FA2B-4539-B428-9F81190773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41728"/>
            <a:ext cx="285352" cy="270000"/>
          </a:xfrm>
          <a:prstGeom prst="rect">
            <a:avLst/>
          </a:prstGeo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DD5A9A1-B171-48C6-B42C-B18D8221920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200" y="1900799"/>
            <a:ext cx="5041900" cy="4320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55F6728F-1633-415B-9C20-CF17E53B09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51898" y="1900799"/>
            <a:ext cx="5041900" cy="4320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009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3 kolumn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C2BF-78C9-344A-B953-F7476AE4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10515600" cy="7493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0FFD57E-F92F-4E47-B63B-4A88AE58F2C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834" y="1332000"/>
            <a:ext cx="3302000" cy="484496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5" name="Platshållare för innehåll 3">
            <a:extLst>
              <a:ext uri="{FF2B5EF4-FFF2-40B4-BE49-F238E27FC236}">
                <a16:creationId xmlns:a16="http://schemas.microsoft.com/office/drawing/2014/main" id="{7DFA0B13-8120-5242-A85B-A5074C1701E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442365" y="1332000"/>
            <a:ext cx="3302000" cy="485614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6" name="Platshållare för innehåll 3">
            <a:extLst>
              <a:ext uri="{FF2B5EF4-FFF2-40B4-BE49-F238E27FC236}">
                <a16:creationId xmlns:a16="http://schemas.microsoft.com/office/drawing/2014/main" id="{13ACA211-C4A6-9944-9D95-98CBE60EF64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50537" y="1320820"/>
            <a:ext cx="3302000" cy="4856143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BAF2C2B1-53F9-4231-A265-71B7FC0DC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C4C4740F-6159-4C1D-AAF2-4BCE49E23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11D9088F-4E3F-4BDB-868E-9038ED8259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34904"/>
            <a:ext cx="285352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54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1AC0C795-ADC4-2349-AB9F-52F1214C232E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6478073" y="0"/>
            <a:ext cx="5713927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8" name="Title 19">
            <a:extLst>
              <a:ext uri="{FF2B5EF4-FFF2-40B4-BE49-F238E27FC236}">
                <a16:creationId xmlns:a16="http://schemas.microsoft.com/office/drawing/2014/main" id="{6C6C8502-09DC-914C-808C-421AC074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4875728" cy="7493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C5F56B0-3D5D-924C-A85F-F2FAEEC66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00"/>
            <a:ext cx="4875728" cy="4844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434D255-D5B8-4DD2-BB17-3956D7717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14" y="6341728"/>
            <a:ext cx="285352" cy="270000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AC9E986-3C8F-431A-9117-85A4CEC1F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C552124B-57A4-41EC-95F1-0BE5D80FB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4573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1AC0C795-ADC4-2349-AB9F-52F1214C232E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0" y="0"/>
            <a:ext cx="5713927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8" name="Title 19">
            <a:extLst>
              <a:ext uri="{FF2B5EF4-FFF2-40B4-BE49-F238E27FC236}">
                <a16:creationId xmlns:a16="http://schemas.microsoft.com/office/drawing/2014/main" id="{4E6663AC-4AE0-2749-AC63-ACE142C5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6000"/>
            <a:ext cx="5257800" cy="7493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1BDAAC1-FBFC-F241-9D0C-CDC9ACCB0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38824"/>
            <a:ext cx="5257800" cy="4844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1AC3E408-26DE-4BA0-9E75-476006EC72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34904"/>
            <a:ext cx="285352" cy="270000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B458A072-1461-423E-8E12-15C475CFC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41577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E8A9EFB-E5C3-4E7C-BB7C-351C56259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17034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3520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1/3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1AC0C795-ADC4-2349-AB9F-52F1214C232E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8139794" y="0"/>
            <a:ext cx="4052206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7" name="Title 19">
            <a:extLst>
              <a:ext uri="{FF2B5EF4-FFF2-40B4-BE49-F238E27FC236}">
                <a16:creationId xmlns:a16="http://schemas.microsoft.com/office/drawing/2014/main" id="{EE61AFC3-3E71-184C-8BE2-0C5C1FF1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6878320" cy="7493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ACB473-B45C-284E-94BD-C39FB9D54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00"/>
            <a:ext cx="6878320" cy="4844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AA27E0D-8B1B-4266-B2A4-93D134344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14" y="6341728"/>
            <a:ext cx="285352" cy="270000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95A6B3-7319-4F27-A3AC-E8E3638BA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C483847-B12C-4B1B-84F9-BF8FB7E6F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0083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Text och 1/3 bild hög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AB57FBBF-EA90-4749-B240-B6E928E210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14" y="6341728"/>
            <a:ext cx="285351" cy="270000"/>
          </a:xfrm>
          <a:prstGeom prst="rect">
            <a:avLst/>
          </a:prstGeom>
        </p:spPr>
      </p:pic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1AC0C795-ADC4-2349-AB9F-52F1214C232E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8139794" y="0"/>
            <a:ext cx="4052206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7" name="Title 19">
            <a:extLst>
              <a:ext uri="{FF2B5EF4-FFF2-40B4-BE49-F238E27FC236}">
                <a16:creationId xmlns:a16="http://schemas.microsoft.com/office/drawing/2014/main" id="{EE61AFC3-3E71-184C-8BE2-0C5C1FF1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6878320" cy="7493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ACB473-B45C-284E-94BD-C39FB9D54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00"/>
            <a:ext cx="6878320" cy="4844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95A6B3-7319-4F27-A3AC-E8E3638BA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C483847-B12C-4B1B-84F9-BF8FB7E6F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>
                <a:solidFill>
                  <a:schemeClr val="bg2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7066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1/3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9">
            <a:extLst>
              <a:ext uri="{FF2B5EF4-FFF2-40B4-BE49-F238E27FC236}">
                <a16:creationId xmlns:a16="http://schemas.microsoft.com/office/drawing/2014/main" id="{C3E97DFB-52B4-6F4E-8211-F9BD05FF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042" y="396000"/>
            <a:ext cx="6878320" cy="7493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594A476-BD89-0A4A-BB75-3DF14FFA3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042" y="1332000"/>
            <a:ext cx="6878320" cy="4844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AB69D7C-1A3E-D446-91B6-44FABC6E95AB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0" y="0"/>
            <a:ext cx="4052206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D4FF0AAC-D2F4-4007-A550-A0EA98765A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34904"/>
            <a:ext cx="285352" cy="270000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42FB60B-49CF-4E1E-8532-D7992402A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41577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05BE7E-1064-4003-8AFA-A6AEA683F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17034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8253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Text och 1/3 bild vänst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E0062784-5222-4DD5-AAF3-3DE91AA4F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8" y="6341728"/>
            <a:ext cx="285351" cy="270000"/>
          </a:xfrm>
          <a:prstGeom prst="rect">
            <a:avLst/>
          </a:prstGeom>
        </p:spPr>
      </p:pic>
      <p:sp>
        <p:nvSpPr>
          <p:cNvPr id="8" name="Title 19">
            <a:extLst>
              <a:ext uri="{FF2B5EF4-FFF2-40B4-BE49-F238E27FC236}">
                <a16:creationId xmlns:a16="http://schemas.microsoft.com/office/drawing/2014/main" id="{C3E97DFB-52B4-6F4E-8211-F9BD05FF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042" y="396000"/>
            <a:ext cx="6878320" cy="7493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594A476-BD89-0A4A-BB75-3DF14FFA3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042" y="1332000"/>
            <a:ext cx="6878320" cy="4844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AB69D7C-1A3E-D446-91B6-44FABC6E95AB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0" y="0"/>
            <a:ext cx="4052206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42FB60B-49CF-4E1E-8532-D7992402A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41577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05BE7E-1064-4003-8AFA-A6AEA683F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17034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lang="sv-SE" smtClean="0">
                <a:solidFill>
                  <a:schemeClr val="bg2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805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EB533-A7CE-7C41-852C-BF874CC85C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F680E15-F9C9-E24C-9499-713BAD9D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21949" cy="160953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563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Intro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0248-6E0D-1240-9E99-CBF331AF0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656000"/>
            <a:ext cx="10515600" cy="160953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FC3B-BE37-CB49-A09C-BD5451521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339744"/>
            <a:ext cx="10515600" cy="26361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E88DAAC-94C0-4903-A9E0-4F0E5B5B0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E424186-5DDF-4758-9881-4F1593742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D118AC3-5C6B-4BE4-B74A-4664C35450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6188"/>
            <a:ext cx="759600" cy="7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15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9">
            <a:extLst>
              <a:ext uri="{FF2B5EF4-FFF2-40B4-BE49-F238E27FC236}">
                <a16:creationId xmlns:a16="http://schemas.microsoft.com/office/drawing/2014/main" id="{7570E642-6231-4E4F-A915-AD65A16CB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10515600" cy="7493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7D61E9B-FE77-43A8-8177-1B891F20E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9A43344-13A4-408C-BB54-5CD30F5AE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09F4A41-A9B0-4103-B143-BFBC93C4EB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34904"/>
            <a:ext cx="285352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4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F0727B9-828A-415C-9076-9F01D208C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C6ACA81-381A-46BD-BE1A-8E16ABBD7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60DA478-5FEA-4303-9852-390400932F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34904"/>
            <a:ext cx="285352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79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340F5FA-69CB-46A6-972D-074A795054E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855794"/>
            <a:ext cx="10515600" cy="3693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dirty="0"/>
              <a:t>Namn </a:t>
            </a:r>
            <a:r>
              <a:rPr lang="sv-SE" noProof="0" dirty="0" err="1"/>
              <a:t>Namnsson</a:t>
            </a:r>
            <a:endParaRPr lang="sv-SE" noProof="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D3C06EA-D615-4ACF-BE35-BBABD26D5F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6804" y="1906039"/>
            <a:ext cx="1478393" cy="139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23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4_Int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0248-6E0D-1240-9E99-CBF331AF0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10515600" cy="1609533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FC3B-BE37-CB49-A09C-BD5451521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319272"/>
            <a:ext cx="10515600" cy="26361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CAA89FC-09D0-F348-AC80-CFE9B01D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B725850-60F9-BF4E-AE1B-A5AC39DFD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009A540-F1DC-4B4E-A77E-A0E80B17B0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617" y="515409"/>
            <a:ext cx="604991" cy="57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96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Intro Bild">
    <p:bg>
      <p:bgPr>
        <a:solidFill>
          <a:srgbClr val="183E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615DE1A-7C0D-DA4C-B8F8-B4E678FC603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762958" y="0"/>
            <a:ext cx="5429042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037B74D-0998-3444-9409-B97B97D36E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5751829" cy="1609533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97ABB60-60E9-3C42-BB97-B46E9B9C717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319272"/>
            <a:ext cx="5751829" cy="26361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ABDA4-5922-2440-829D-437A51A7FA9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AA7C211-993D-004D-BCE4-E93A614D92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77B8307-B03D-6647-8A95-734AAB6DD2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577" y="646188"/>
            <a:ext cx="759600" cy="7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36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4_Intro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0248-6E0D-1240-9E99-CBF331AF0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10515600" cy="958047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FC3B-BE37-CB49-A09C-BD5451521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2743200"/>
            <a:ext cx="8001253" cy="32122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6FF23-1850-3342-A466-904AD917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A521C-868F-E547-A365-62B7DB2CE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8980767-D780-FD40-980B-C3F6B01E4E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577" y="646188"/>
            <a:ext cx="759600" cy="7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48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Text 1/3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AF36AC6-4121-D842-B2B6-01D5D8A5DB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E506A5F-7DB7-D840-9025-5994E3826D09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8139794" y="0"/>
            <a:ext cx="4052206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8" name="Title 19">
            <a:extLst>
              <a:ext uri="{FF2B5EF4-FFF2-40B4-BE49-F238E27FC236}">
                <a16:creationId xmlns:a16="http://schemas.microsoft.com/office/drawing/2014/main" id="{DC2310E9-9E53-D241-961A-12E33D8D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78320" cy="749301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2CB1B7B-DE5C-C44E-989C-4E476CBC0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00"/>
            <a:ext cx="6878320" cy="48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149D691A-2AE2-954E-83C1-04CFEF815C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948" y="6405358"/>
            <a:ext cx="812501" cy="19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68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Text 1/3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58E1FFF-C337-FC49-90D8-D4A4D881D4F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AF36AC6-4121-D842-B2B6-01D5D8A5DB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19">
            <a:extLst>
              <a:ext uri="{FF2B5EF4-FFF2-40B4-BE49-F238E27FC236}">
                <a16:creationId xmlns:a16="http://schemas.microsoft.com/office/drawing/2014/main" id="{964E059D-4897-1D44-8E49-FDE1E300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042" y="365125"/>
            <a:ext cx="6878320" cy="749301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A34ABBF-A00B-E042-B47E-0E85D7E0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042" y="1332000"/>
            <a:ext cx="6878320" cy="48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B9C1897-CBC3-5247-AD24-53682517E824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0" y="0"/>
            <a:ext cx="4052206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3F3173B9-7439-4E4C-8907-3B75AF9EA6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7549" y="6405358"/>
            <a:ext cx="812501" cy="19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497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plat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594DE-00C4-9248-B470-FD7C38E9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93F09-4283-D94C-BF15-1F5D700A34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A5B5D22-888D-D945-A1EB-8169951CF2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857897"/>
            <a:ext cx="10515600" cy="3651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Namn</a:t>
            </a:r>
            <a:r>
              <a:rPr lang="en-GB" dirty="0"/>
              <a:t> </a:t>
            </a:r>
            <a:r>
              <a:rPr lang="en-GB" dirty="0" err="1"/>
              <a:t>Namnsson</a:t>
            </a:r>
            <a:endParaRPr lang="en-GB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F5F40B2-74C7-F640-8E43-C612CC143B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6804" y="1906039"/>
            <a:ext cx="1478393" cy="139886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CA37CB98-D5E8-0F47-A964-28DF0B7F41C0}"/>
              </a:ext>
            </a:extLst>
          </p:cNvPr>
          <p:cNvSpPr/>
          <p:nvPr userDrawn="1"/>
        </p:nvSpPr>
        <p:spPr>
          <a:xfrm>
            <a:off x="3048000" y="426380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dirty="0" err="1">
                <a:solidFill>
                  <a:schemeClr val="bg1"/>
                </a:solidFill>
              </a:rPr>
              <a:t>Namn.namnsson@bankid.com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424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/kap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59CB7B1-341D-C248-A7BD-C448335F83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138" y="3086100"/>
            <a:ext cx="10562252" cy="3421063"/>
          </a:xfrm>
        </p:spPr>
        <p:txBody>
          <a:bodyPr/>
          <a:lstStyle/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9" y="1020431"/>
            <a:ext cx="10562252" cy="1475013"/>
          </a:xfrm>
          <a:effectLst/>
        </p:spPr>
        <p:txBody>
          <a:bodyPr lIns="0" anchor="b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5138" y="2495445"/>
            <a:ext cx="10562252" cy="590321"/>
          </a:xfrm>
        </p:spPr>
        <p:txBody>
          <a:bodyPr anchor="t">
            <a:noAutofit/>
          </a:bodyPr>
          <a:lstStyle>
            <a:lvl1pPr marL="0" indent="0" algn="l">
              <a:buNone/>
              <a:defRPr sz="2400" cap="none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underrubrik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4498974-7B58-4A4A-8921-5D34B5F26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534" y="264859"/>
            <a:ext cx="9016671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446E0C16-B9B1-B745-B64D-5B184B427F5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81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615DE1A-7C0D-DA4C-B8F8-B4E678FC603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762958" y="0"/>
            <a:ext cx="5429042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accent5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037B74D-0998-3444-9409-B97B97D36E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656000"/>
            <a:ext cx="5751829" cy="160953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97ABB60-60E9-3C42-BB97-B46E9B9C717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342610"/>
            <a:ext cx="5751829" cy="26361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C2DA0F9-DA1B-4EBA-8DAF-59E05DD9C5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4276"/>
            <a:ext cx="759600" cy="718736"/>
          </a:xfrm>
          <a:prstGeom prst="rect">
            <a:avLst/>
          </a:prstGeom>
        </p:spPr>
      </p:pic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D9B40F3-1114-4867-882B-2B3D6B58C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BC4FA22-D555-43FD-AD65-41DD1656E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7054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65030" y="166935"/>
            <a:ext cx="659310" cy="62554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6" name="Grupp 11"/>
          <p:cNvGrpSpPr/>
          <p:nvPr/>
        </p:nvGrpSpPr>
        <p:grpSpPr>
          <a:xfrm>
            <a:off x="446534" y="692164"/>
            <a:ext cx="10582282" cy="44475"/>
            <a:chOff x="0" y="0"/>
            <a:chExt cx="10582281" cy="44474"/>
          </a:xfrm>
        </p:grpSpPr>
        <p:sp>
          <p:nvSpPr>
            <p:cNvPr id="163" name="Rektangel 6"/>
            <p:cNvSpPr/>
            <p:nvPr/>
          </p:nvSpPr>
          <p:spPr>
            <a:xfrm>
              <a:off x="0" y="1273"/>
              <a:ext cx="3456000" cy="4320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64" name="Rektangel 13"/>
            <p:cNvSpPr/>
            <p:nvPr/>
          </p:nvSpPr>
          <p:spPr>
            <a:xfrm>
              <a:off x="3557071" y="1273"/>
              <a:ext cx="3456001" cy="4320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65" name="Rektangel 14"/>
            <p:cNvSpPr/>
            <p:nvPr/>
          </p:nvSpPr>
          <p:spPr>
            <a:xfrm>
              <a:off x="7126282" y="-1"/>
              <a:ext cx="3456000" cy="4320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6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309655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4_Int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0248-6E0D-1240-9E99-CBF331AF0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10515600" cy="1609533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FC3B-BE37-CB49-A09C-BD5451521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319272"/>
            <a:ext cx="10515600" cy="26361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CAA89FC-09D0-F348-AC80-CFE9B01DF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B725850-60F9-BF4E-AE1B-A5AC39DFD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009A540-F1DC-4B4E-A77E-A0E80B17B0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617" y="515409"/>
            <a:ext cx="604991" cy="57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063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Intro Bild">
    <p:bg>
      <p:bgPr>
        <a:solidFill>
          <a:srgbClr val="183E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615DE1A-7C0D-DA4C-B8F8-B4E678FC603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762958" y="0"/>
            <a:ext cx="5429042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037B74D-0998-3444-9409-B97B97D36E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5751829" cy="1609533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97ABB60-60E9-3C42-BB97-B46E9B9C717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319272"/>
            <a:ext cx="5751829" cy="26361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ABDA4-5922-2440-829D-437A51A7FA9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AA7C211-993D-004D-BCE4-E93A614D92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77B8307-B03D-6647-8A95-734AAB6DD2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577" y="646188"/>
            <a:ext cx="759600" cy="7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86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4_Intro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0248-6E0D-1240-9E99-CBF331AF0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10515600" cy="958047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FC3B-BE37-CB49-A09C-BD5451521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2743200"/>
            <a:ext cx="8001253" cy="32122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6FF23-1850-3342-A466-904AD917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A521C-868F-E547-A365-62B7DB2CE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8980767-D780-FD40-980B-C3F6B01E4E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577" y="646188"/>
            <a:ext cx="759600" cy="7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29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Text 1/3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AF36AC6-4121-D842-B2B6-01D5D8A5DB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E506A5F-7DB7-D840-9025-5994E3826D09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8139794" y="0"/>
            <a:ext cx="4052206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8" name="Title 19">
            <a:extLst>
              <a:ext uri="{FF2B5EF4-FFF2-40B4-BE49-F238E27FC236}">
                <a16:creationId xmlns:a16="http://schemas.microsoft.com/office/drawing/2014/main" id="{DC2310E9-9E53-D241-961A-12E33D8D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78320" cy="749301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2CB1B7B-DE5C-C44E-989C-4E476CBC0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00"/>
            <a:ext cx="6878320" cy="48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149D691A-2AE2-954E-83C1-04CFEF815C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948" y="6405358"/>
            <a:ext cx="812501" cy="19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33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Text 1/3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58E1FFF-C337-FC49-90D8-D4A4D881D4F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AF36AC6-4121-D842-B2B6-01D5D8A5DB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19">
            <a:extLst>
              <a:ext uri="{FF2B5EF4-FFF2-40B4-BE49-F238E27FC236}">
                <a16:creationId xmlns:a16="http://schemas.microsoft.com/office/drawing/2014/main" id="{964E059D-4897-1D44-8E49-FDE1E300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042" y="365125"/>
            <a:ext cx="6878320" cy="749301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A34ABBF-A00B-E042-B47E-0E85D7E0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042" y="1332000"/>
            <a:ext cx="6878320" cy="48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B9C1897-CBC3-5247-AD24-53682517E824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0" y="0"/>
            <a:ext cx="4052206" cy="685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 i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3F3173B9-7439-4E4C-8907-3B75AF9EA6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7549" y="6405358"/>
            <a:ext cx="812501" cy="19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35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plat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594DE-00C4-9248-B470-FD7C38E90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93F09-4283-D94C-BF15-1F5D700A34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EE808-2C02-044B-94F4-F198719CD4B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A5B5D22-888D-D945-A1EB-8169951CF2A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857897"/>
            <a:ext cx="10515600" cy="3651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Namn</a:t>
            </a:r>
            <a:r>
              <a:rPr lang="en-GB" dirty="0"/>
              <a:t> </a:t>
            </a:r>
            <a:r>
              <a:rPr lang="en-GB" dirty="0" err="1"/>
              <a:t>Namnsson</a:t>
            </a:r>
            <a:endParaRPr lang="en-GB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F5F40B2-74C7-F640-8E43-C612CC143B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6804" y="1906039"/>
            <a:ext cx="1478393" cy="1398860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CA37CB98-D5E8-0F47-A964-28DF0B7F41C0}"/>
              </a:ext>
            </a:extLst>
          </p:cNvPr>
          <p:cNvSpPr/>
          <p:nvPr userDrawn="1"/>
        </p:nvSpPr>
        <p:spPr>
          <a:xfrm>
            <a:off x="3048000" y="426380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dirty="0" err="1">
                <a:solidFill>
                  <a:schemeClr val="bg1"/>
                </a:solidFill>
              </a:rPr>
              <a:t>Namn.namnsson@bankid.com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401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65030" y="166935"/>
            <a:ext cx="659310" cy="62554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6" name="Grupp 11"/>
          <p:cNvGrpSpPr/>
          <p:nvPr/>
        </p:nvGrpSpPr>
        <p:grpSpPr>
          <a:xfrm>
            <a:off x="446534" y="692164"/>
            <a:ext cx="10582282" cy="44475"/>
            <a:chOff x="0" y="0"/>
            <a:chExt cx="10582281" cy="44474"/>
          </a:xfrm>
        </p:grpSpPr>
        <p:sp>
          <p:nvSpPr>
            <p:cNvPr id="163" name="Rektangel 6"/>
            <p:cNvSpPr/>
            <p:nvPr/>
          </p:nvSpPr>
          <p:spPr>
            <a:xfrm>
              <a:off x="0" y="1273"/>
              <a:ext cx="3456000" cy="4320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64" name="Rektangel 13"/>
            <p:cNvSpPr/>
            <p:nvPr/>
          </p:nvSpPr>
          <p:spPr>
            <a:xfrm>
              <a:off x="3557071" y="1273"/>
              <a:ext cx="3456001" cy="4320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65" name="Rektangel 14"/>
            <p:cNvSpPr/>
            <p:nvPr/>
          </p:nvSpPr>
          <p:spPr>
            <a:xfrm>
              <a:off x="7126282" y="-1"/>
              <a:ext cx="3456000" cy="4320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6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835098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Intro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615DE1A-7C0D-DA4C-B8F8-B4E678FC603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762958" y="0"/>
            <a:ext cx="5429042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accent5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037B74D-0998-3444-9409-B97B97D36E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656000"/>
            <a:ext cx="5751829" cy="160953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097ABB60-60E9-3C42-BB97-B46E9B9C717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3342610"/>
            <a:ext cx="5751829" cy="26361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D9B40F3-1114-4867-882B-2B3D6B58C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BC4FA22-D555-43FD-AD65-41DD1656E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B36B883-EF55-4597-B543-72B08C4664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6188"/>
            <a:ext cx="759600" cy="7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80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0248-6E0D-1240-9E99-CBF331AF0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8001253" cy="95804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FC3B-BE37-CB49-A09C-BD5451521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2743200"/>
            <a:ext cx="8001253" cy="32122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183E4F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/>
              <a:t>Add text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0BD893C-DCD8-4798-A1A5-BACEAA1DCA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4276"/>
            <a:ext cx="759600" cy="718736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DC1B666-F784-41FB-A286-087F3201B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57AE983-AC9C-42E2-B46A-9D79A5ED0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579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4_Intro Ingres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0248-6E0D-1240-9E99-CBF331AF0D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39"/>
            <a:ext cx="8001253" cy="95804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text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FC3B-BE37-CB49-A09C-BD54515218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1" y="2743200"/>
            <a:ext cx="8001253" cy="32122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2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/>
              <a:t>Add text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DC1B666-F784-41FB-A286-087F3201B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57AE983-AC9C-42E2-B46A-9D79A5ED0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BECADDA-04BA-494B-B403-268A335EFF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6188"/>
            <a:ext cx="759600" cy="71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A238872D-0DE8-5C4E-B983-245CDD5B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10515600" cy="7493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B751A6-28CC-6745-8E76-8B52FA5E4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00"/>
            <a:ext cx="10515600" cy="4844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7F4D6C7-E029-4CD8-89D2-79703DC35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A29E6EA-65CA-41CC-A5C2-01528A38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FAE5D41-4130-4BD2-AA7B-2917E1DE0D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41728"/>
            <a:ext cx="285352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2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text_2 innehålls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A238872D-0DE8-5C4E-B983-245CDD5B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10515600" cy="7493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B751A6-28CC-6745-8E76-8B52FA5E4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00"/>
            <a:ext cx="5040000" cy="4844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FontTx/>
              <a:buNone/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7F4D6C7-E029-4CD8-89D2-79703DC35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A29E6EA-65CA-41CC-A5C2-01528A38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/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FAE5D41-4130-4BD2-AA7B-2917E1DE0D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7" y="6341728"/>
            <a:ext cx="285352" cy="270000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436600-4515-42BC-A845-E229ED47921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36000" y="1331912"/>
            <a:ext cx="5017800" cy="216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0A43EC3F-5AAF-458E-AC4C-D8AAFDB76D2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36000" y="3733199"/>
            <a:ext cx="5017800" cy="24437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83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4_Rubrik och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1046E5E-363A-44D5-B8E2-A25AB12AFF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4698" y="6341728"/>
            <a:ext cx="285351" cy="270000"/>
          </a:xfrm>
          <a:prstGeom prst="rect">
            <a:avLst/>
          </a:prstGeom>
        </p:spPr>
      </p:pic>
      <p:sp>
        <p:nvSpPr>
          <p:cNvPr id="20" name="Title 19">
            <a:extLst>
              <a:ext uri="{FF2B5EF4-FFF2-40B4-BE49-F238E27FC236}">
                <a16:creationId xmlns:a16="http://schemas.microsoft.com/office/drawing/2014/main" id="{A238872D-0DE8-5C4E-B983-245CDD5B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000"/>
            <a:ext cx="10515600" cy="749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2B751A6-28CC-6745-8E76-8B52FA5E4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000"/>
            <a:ext cx="10515600" cy="4844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>
                <a:solidFill>
                  <a:schemeClr val="bg2"/>
                </a:solidFill>
              </a:defRPr>
            </a:lvl1pPr>
            <a:lvl2pPr>
              <a:defRPr lang="sv-SE" dirty="0">
                <a:solidFill>
                  <a:schemeClr val="bg2"/>
                </a:solidFill>
              </a:defRPr>
            </a:lvl2pPr>
            <a:lvl3pPr>
              <a:defRPr lang="sv-SE" dirty="0">
                <a:solidFill>
                  <a:schemeClr val="bg2"/>
                </a:solidFill>
              </a:defRPr>
            </a:lvl3pPr>
            <a:lvl4pPr>
              <a:defRPr lang="sv-SE" dirty="0">
                <a:solidFill>
                  <a:schemeClr val="bg2"/>
                </a:solidFill>
              </a:defRPr>
            </a:lvl4pPr>
            <a:lvl5pPr>
              <a:defRPr lang="sv-SE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7F4D6C7-E029-4CD8-89D2-79703DC35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A29E6EA-65CA-41CC-A5C2-01528A38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sv-SE" smtClean="0">
                <a:solidFill>
                  <a:schemeClr val="bg2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360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0A433-74D3-044F-84AB-337C6CB27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32000"/>
            <a:ext cx="10515600" cy="4844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C2A61-0722-DB49-90BD-8D900A4DF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1317"/>
            <a:ext cx="91222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E26B8-A674-6C4D-B2F2-2C50E1B3D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50423" y="6401317"/>
            <a:ext cx="424543" cy="22860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itle Placeholder 10">
            <a:extLst>
              <a:ext uri="{FF2B5EF4-FFF2-40B4-BE49-F238E27FC236}">
                <a16:creationId xmlns:a16="http://schemas.microsoft.com/office/drawing/2014/main" id="{78AEEB14-AAD7-9B47-9885-F5E2D928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396000"/>
            <a:ext cx="10515600" cy="74930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756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0" r:id="rId2"/>
    <p:sldLayoutId id="2147483662" r:id="rId3"/>
    <p:sldLayoutId id="2147483701" r:id="rId4"/>
    <p:sldLayoutId id="2147483681" r:id="rId5"/>
    <p:sldLayoutId id="2147483702" r:id="rId6"/>
    <p:sldLayoutId id="2147483650" r:id="rId7"/>
    <p:sldLayoutId id="2147483707" r:id="rId8"/>
    <p:sldLayoutId id="2147483703" r:id="rId9"/>
    <p:sldLayoutId id="2147483695" r:id="rId10"/>
    <p:sldLayoutId id="2147483706" r:id="rId11"/>
    <p:sldLayoutId id="2147483694" r:id="rId12"/>
    <p:sldLayoutId id="2147483664" r:id="rId13"/>
    <p:sldLayoutId id="2147483697" r:id="rId14"/>
    <p:sldLayoutId id="2147483696" r:id="rId15"/>
    <p:sldLayoutId id="2147483704" r:id="rId16"/>
    <p:sldLayoutId id="2147483693" r:id="rId17"/>
    <p:sldLayoutId id="2147483705" r:id="rId18"/>
    <p:sldLayoutId id="2147483678" r:id="rId19"/>
    <p:sldLayoutId id="2147483682" r:id="rId20"/>
    <p:sldLayoutId id="2147483680" r:id="rId21"/>
    <p:sldLayoutId id="2147483699" r:id="rId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0000" indent="-18000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9138" indent="-18000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00" indent="-18000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80000" indent="-18000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83E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0A433-74D3-044F-84AB-337C6CB27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54629"/>
            <a:ext cx="10515600" cy="452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C2A61-0722-DB49-90BD-8D900A4DF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E26B8-A674-6C4D-B2F2-2C50E1B3D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1652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937511C9-0D3B-E04B-BB08-A8253F2A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642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6" r:id="rId7"/>
    <p:sldLayoutId id="2147483717" r:id="rId8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83E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0A433-74D3-044F-84AB-337C6CB27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54629"/>
            <a:ext cx="10515600" cy="4522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C2A61-0722-DB49-90BD-8D900A4DF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5A1303-3BF4-554D-8526-A264163C69D4}" type="datetimeFigureOut">
              <a:rPr lang="sv-SE" smtClean="0"/>
              <a:pPr/>
              <a:t>2022-03-08</a:t>
            </a:fld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E26B8-A674-6C4D-B2F2-2C50E1B3D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1652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39EE808-2C02-044B-94F4-F198719CD4BA}" type="slidenum">
              <a:rPr lang="sv-SE" smtClean="0"/>
              <a:pPr/>
              <a:t>‹#›</a:t>
            </a:fld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937511C9-0D3B-E04B-BB08-A8253F2A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968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7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8.svg"/><Relationship Id="rId10" Type="http://schemas.openxmlformats.org/officeDocument/2006/relationships/image" Target="../media/image12.sv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FBEBEFDD-74CE-4D3A-8D0B-9FA9B4460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Skolfederationen</a:t>
            </a:r>
            <a:br>
              <a:rPr lang="sv-SE" dirty="0"/>
            </a:br>
            <a:r>
              <a:rPr lang="sv-SE" sz="3600" dirty="0"/>
              <a:t>2022-03-09 E-id för skolan</a:t>
            </a:r>
            <a:endParaRPr lang="en-GB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D5EE1FB-C28D-4876-B77F-0AF128E76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829050"/>
            <a:ext cx="5751829" cy="2149703"/>
          </a:xfrm>
        </p:spPr>
        <p:txBody>
          <a:bodyPr/>
          <a:lstStyle/>
          <a:p>
            <a:r>
              <a:rPr lang="sv-SE" sz="2000" dirty="0"/>
              <a:t>Petter Dahl</a:t>
            </a:r>
          </a:p>
          <a:p>
            <a:r>
              <a:rPr lang="sv-SE" sz="2000" dirty="0"/>
              <a:t>Finansiell ID-Teknik BID AB</a:t>
            </a:r>
          </a:p>
          <a:p>
            <a:endParaRPr lang="en-GB" dirty="0"/>
          </a:p>
        </p:txBody>
      </p:sp>
      <p:pic>
        <p:nvPicPr>
          <p:cNvPr id="8" name="Platshållare för bild 7" descr="En bild som visar person, inomhus, personer, arbetar&#10;&#10;Automatiskt genererad beskrivning">
            <a:extLst>
              <a:ext uri="{FF2B5EF4-FFF2-40B4-BE49-F238E27FC236}">
                <a16:creationId xmlns:a16="http://schemas.microsoft.com/office/drawing/2014/main" id="{3698BE0C-410F-46EE-B74E-A98EF5CE7441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/>
          <a:srcRect l="23705" r="23705"/>
          <a:stretch>
            <a:fillRect/>
          </a:stretch>
        </p:blipFill>
        <p:spPr>
          <a:xfrm>
            <a:off x="6762750" y="0"/>
            <a:ext cx="5429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6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1">
            <a:extLst>
              <a:ext uri="{FF2B5EF4-FFF2-40B4-BE49-F238E27FC236}">
                <a16:creationId xmlns:a16="http://schemas.microsoft.com/office/drawing/2014/main" id="{43DB193A-E0AE-49F3-8918-FE5B06C5D233}"/>
              </a:ext>
            </a:extLst>
          </p:cNvPr>
          <p:cNvSpPr txBox="1">
            <a:spLocks/>
          </p:cNvSpPr>
          <p:nvPr/>
        </p:nvSpPr>
        <p:spPr>
          <a:xfrm>
            <a:off x="4330248" y="535113"/>
            <a:ext cx="6878320" cy="749301"/>
          </a:xfrm>
          <a:prstGeom prst="rect">
            <a:avLst/>
          </a:prstGeom>
          <a:effectLst/>
        </p:spPr>
        <p:txBody>
          <a:bodyPr vert="horz" lIns="0" tIns="45720" rIns="91440" bIns="4572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dirty="0" err="1">
                <a:solidFill>
                  <a:schemeClr val="bg1"/>
                </a:solidFill>
              </a:rPr>
              <a:t>BankID</a:t>
            </a:r>
            <a:r>
              <a:rPr lang="sv-SE" dirty="0">
                <a:solidFill>
                  <a:schemeClr val="bg1"/>
                </a:solidFill>
              </a:rPr>
              <a:t> i korthet 2022</a:t>
            </a:r>
          </a:p>
        </p:txBody>
      </p:sp>
      <p:sp>
        <p:nvSpPr>
          <p:cNvPr id="31" name="Platshållare för innehåll 2">
            <a:extLst>
              <a:ext uri="{FF2B5EF4-FFF2-40B4-BE49-F238E27FC236}">
                <a16:creationId xmlns:a16="http://schemas.microsoft.com/office/drawing/2014/main" id="{D3402523-0D49-4B0B-BFF1-EFE10A55E2B8}"/>
              </a:ext>
            </a:extLst>
          </p:cNvPr>
          <p:cNvSpPr txBox="1">
            <a:spLocks/>
          </p:cNvSpPr>
          <p:nvPr/>
        </p:nvSpPr>
        <p:spPr>
          <a:xfrm>
            <a:off x="4128080" y="1091783"/>
            <a:ext cx="6878320" cy="4844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</a:pPr>
            <a:endParaRPr lang="sv-SE" sz="1800" dirty="0">
              <a:solidFill>
                <a:schemeClr val="bg1"/>
              </a:solidFill>
            </a:endParaRPr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bg1"/>
                </a:solidFill>
              </a:rPr>
              <a:t>De allra flesta svenskar har möjlighet att skaffa ett BankID från sin bank. Ett krav är att man har ett svenskt personnummer och uppfyller kraven för bankens kundkännedom</a:t>
            </a:r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bg1"/>
                </a:solidFill>
              </a:rPr>
              <a:t>Tio svenska banker erbjuder BankID till sina kunder</a:t>
            </a:r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bg1"/>
                </a:solidFill>
              </a:rPr>
              <a:t>8,3 miljoner svenskar har minst ett BankID</a:t>
            </a:r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bg1"/>
                </a:solidFill>
              </a:rPr>
              <a:t>Åldersgruppen 18 – 67 år har 98,7% av alla folkbokförda* ett BankID</a:t>
            </a:r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bg1"/>
                </a:solidFill>
              </a:rPr>
              <a:t>Antalet användningstillfällen, identifiering och underskrift, med BankID väntas uppgå till ca 7 miljarder under 2022</a:t>
            </a:r>
            <a:br>
              <a:rPr lang="sv-SE" sz="1800" dirty="0">
                <a:solidFill>
                  <a:schemeClr val="bg1"/>
                </a:solidFill>
              </a:rPr>
            </a:br>
            <a:r>
              <a:rPr lang="sv-SE" sz="18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sv-SE" sz="1800" dirty="0">
                <a:solidFill>
                  <a:schemeClr val="bg1"/>
                </a:solidFill>
              </a:rPr>
              <a:t>Utslaget - över 200 transaktioner per sekund dygnet runt</a:t>
            </a:r>
          </a:p>
          <a:p>
            <a:pPr marL="28575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bg1"/>
                </a:solidFill>
              </a:rPr>
              <a:t>BankID används i tjänster hos ca 5000 organisationer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D4533585-E715-487D-AA1B-0EC5405A8C22}"/>
              </a:ext>
            </a:extLst>
          </p:cNvPr>
          <p:cNvSpPr/>
          <p:nvPr/>
        </p:nvSpPr>
        <p:spPr>
          <a:xfrm>
            <a:off x="6449423" y="6132741"/>
            <a:ext cx="49297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0000"/>
              </a:lnSpc>
            </a:pPr>
            <a:r>
              <a:rPr lang="sv-SE" sz="1050" dirty="0">
                <a:solidFill>
                  <a:schemeClr val="bg1"/>
                </a:solidFill>
              </a:rPr>
              <a:t>*Avser mätmånad november 2021 (källa: Statistiska Centralbyrån och </a:t>
            </a:r>
            <a:r>
              <a:rPr lang="sv-SE" sz="1050" dirty="0" err="1">
                <a:solidFill>
                  <a:schemeClr val="bg1"/>
                </a:solidFill>
              </a:rPr>
              <a:t>BankID</a:t>
            </a:r>
            <a:r>
              <a:rPr lang="sv-SE" sz="1050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33" name="Bildobjekt 32">
            <a:extLst>
              <a:ext uri="{FF2B5EF4-FFF2-40B4-BE49-F238E27FC236}">
                <a16:creationId xmlns:a16="http://schemas.microsoft.com/office/drawing/2014/main" id="{F5087CD1-ADD5-4649-8868-10CF3ECBD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01" y="704320"/>
            <a:ext cx="306705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43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4C59467-C999-407C-BC46-ECA682872C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392888"/>
              </p:ext>
            </p:extLst>
          </p:nvPr>
        </p:nvGraphicFramePr>
        <p:xfrm>
          <a:off x="563527" y="499729"/>
          <a:ext cx="10281682" cy="5911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17A33E9A-5C35-4BF4-A531-20CEC46478CD}"/>
              </a:ext>
            </a:extLst>
          </p:cNvPr>
          <p:cNvSpPr txBox="1"/>
          <p:nvPr/>
        </p:nvSpPr>
        <p:spPr>
          <a:xfrm>
            <a:off x="10760149" y="5656520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sv-SE" sz="1400" dirty="0" err="1">
                <a:solidFill>
                  <a:schemeClr val="bg1"/>
                </a:solidFill>
              </a:rPr>
              <a:t>Ålder</a:t>
            </a:r>
            <a:r>
              <a:rPr lang="sv-SE" sz="1400" dirty="0" err="1">
                <a:solidFill>
                  <a:schemeClr val="accent1"/>
                </a:solidFill>
              </a:rPr>
              <a:t>r</a:t>
            </a:r>
            <a:endParaRPr lang="sv-SE" sz="1400" dirty="0">
              <a:solidFill>
                <a:schemeClr val="accent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E6E3440-1CE6-4623-8C46-EAA076B6010A}"/>
              </a:ext>
            </a:extLst>
          </p:cNvPr>
          <p:cNvSpPr txBox="1"/>
          <p:nvPr/>
        </p:nvSpPr>
        <p:spPr>
          <a:xfrm>
            <a:off x="209107" y="340241"/>
            <a:ext cx="1991832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sv-SE" sz="1400" dirty="0">
                <a:solidFill>
                  <a:schemeClr val="bg1"/>
                </a:solidFill>
              </a:rPr>
              <a:t>Andel i förhållande till </a:t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antal folkbokförda i </a:t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aktuell åldersgrupp</a:t>
            </a:r>
            <a:endParaRPr lang="sv-SE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7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92"/>
    </mc:Choice>
    <mc:Fallback xmlns="">
      <p:transition spd="slow" advTm="623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699A0D4-E7F7-42C4-889B-9592EA868876}"/>
              </a:ext>
            </a:extLst>
          </p:cNvPr>
          <p:cNvGrpSpPr/>
          <p:nvPr/>
        </p:nvGrpSpPr>
        <p:grpSpPr>
          <a:xfrm>
            <a:off x="596125" y="1354555"/>
            <a:ext cx="2071308" cy="2071308"/>
            <a:chOff x="2805492" y="2296498"/>
            <a:chExt cx="2071308" cy="2071308"/>
          </a:xfrm>
        </p:grpSpPr>
        <p:pic>
          <p:nvPicPr>
            <p:cNvPr id="6" name="Graphic 5" descr="Employee badge">
              <a:extLst>
                <a:ext uri="{FF2B5EF4-FFF2-40B4-BE49-F238E27FC236}">
                  <a16:creationId xmlns:a16="http://schemas.microsoft.com/office/drawing/2014/main" id="{DC58D324-6035-4E63-B2AE-A5C020243A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805492" y="2296498"/>
              <a:ext cx="2071308" cy="2071308"/>
            </a:xfrm>
            <a:prstGeom prst="rect">
              <a:avLst/>
            </a:prstGeom>
          </p:spPr>
        </p:pic>
        <p:pic>
          <p:nvPicPr>
            <p:cNvPr id="7" name="Picture 6" descr="A close up of a sign&#10;&#10;Description automatically generated">
              <a:extLst>
                <a:ext uri="{FF2B5EF4-FFF2-40B4-BE49-F238E27FC236}">
                  <a16:creationId xmlns:a16="http://schemas.microsoft.com/office/drawing/2014/main" id="{485C8545-4465-4864-ACDC-D7977A139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12505" y="2921291"/>
              <a:ext cx="271979" cy="258050"/>
            </a:xfrm>
            <a:prstGeom prst="roundRect">
              <a:avLst/>
            </a:prstGeom>
            <a:solidFill>
              <a:schemeClr val="bg1"/>
            </a:solidFill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6336A96-332F-4F24-BE4A-0B3D4E93060A}"/>
              </a:ext>
            </a:extLst>
          </p:cNvPr>
          <p:cNvGrpSpPr/>
          <p:nvPr/>
        </p:nvGrpSpPr>
        <p:grpSpPr>
          <a:xfrm>
            <a:off x="330848" y="3841183"/>
            <a:ext cx="2796683" cy="2250684"/>
            <a:chOff x="7045716" y="1736410"/>
            <a:chExt cx="2796683" cy="2250684"/>
          </a:xfrm>
        </p:grpSpPr>
        <p:pic>
          <p:nvPicPr>
            <p:cNvPr id="9" name="Graphic 8" descr="Contract">
              <a:extLst>
                <a:ext uri="{FF2B5EF4-FFF2-40B4-BE49-F238E27FC236}">
                  <a16:creationId xmlns:a16="http://schemas.microsoft.com/office/drawing/2014/main" id="{14C24FF0-BD25-484A-8D25-79B8B21A3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7045716" y="1736410"/>
              <a:ext cx="2250684" cy="2250684"/>
            </a:xfrm>
            <a:prstGeom prst="rect">
              <a:avLst/>
            </a:prstGeom>
          </p:spPr>
        </p:pic>
        <p:pic>
          <p:nvPicPr>
            <p:cNvPr id="10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73407A0C-D01D-4BC8-AF3E-DBF34A7A5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55316" y="3062900"/>
              <a:ext cx="515742" cy="489327"/>
            </a:xfrm>
            <a:prstGeom prst="roundRect">
              <a:avLst/>
            </a:prstGeom>
            <a:solidFill>
              <a:schemeClr val="bg1"/>
            </a:solidFill>
          </p:spPr>
        </p:pic>
        <p:pic>
          <p:nvPicPr>
            <p:cNvPr id="11" name="Graphic 10" descr="Pencil">
              <a:extLst>
                <a:ext uri="{FF2B5EF4-FFF2-40B4-BE49-F238E27FC236}">
                  <a16:creationId xmlns:a16="http://schemas.microsoft.com/office/drawing/2014/main" id="{C742F573-928E-492D-A01D-54EE5A4DFC3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968586" y="2433750"/>
              <a:ext cx="873813" cy="873813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1EB4A7B-6EFD-4520-BAE3-D2F822F7614A}"/>
              </a:ext>
            </a:extLst>
          </p:cNvPr>
          <p:cNvSpPr txBox="1"/>
          <p:nvPr/>
        </p:nvSpPr>
        <p:spPr>
          <a:xfrm>
            <a:off x="2621282" y="2546244"/>
            <a:ext cx="3813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dig - visa att </a:t>
            </a:r>
            <a:r>
              <a:rPr lang="sv-SE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är du</a:t>
            </a:r>
          </a:p>
          <a:p>
            <a:r>
              <a:rPr lang="sv-S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Jämförbart med ett pass eller nationellt id-kort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6C957A-6B42-4A8B-A790-FC625EC90CCD}"/>
              </a:ext>
            </a:extLst>
          </p:cNvPr>
          <p:cNvSpPr txBox="1"/>
          <p:nvPr/>
        </p:nvSpPr>
        <p:spPr>
          <a:xfrm>
            <a:off x="2766967" y="5530912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Underskrift som är </a:t>
            </a:r>
            <a:r>
              <a:rPr lang="sv-SE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lika stark</a:t>
            </a:r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som en</a:t>
            </a:r>
          </a:p>
          <a:p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fysisk underskrift.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2DA41A-BD7D-4436-87DA-69272E02CDB1}"/>
              </a:ext>
            </a:extLst>
          </p:cNvPr>
          <p:cNvSpPr/>
          <p:nvPr/>
        </p:nvSpPr>
        <p:spPr>
          <a:xfrm>
            <a:off x="469071" y="68075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BankID - din digitala identitet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7E81BDF-EC4A-48D6-8AC5-F576C5CCA8D4}"/>
              </a:ext>
            </a:extLst>
          </p:cNvPr>
          <p:cNvSpPr txBox="1"/>
          <p:nvPr/>
        </p:nvSpPr>
        <p:spPr>
          <a:xfrm>
            <a:off x="6748869" y="1240095"/>
            <a:ext cx="52198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E-legitimation på tillitsnivå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Behörighet eller roll kopplad till person måste e-tjänsten själv hantera. (eller en </a:t>
            </a:r>
            <a:r>
              <a:rPr lang="sv-SE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som har tillgång till aktuella attribut kopplat till en användare)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Många tillämpningar av BankID i olika företagstjänster. (användaren agerar inte som privatperson utan från en annan roll)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Anskaffas via Valfrihetssystem eller annan upphandlingsform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ID-växlingsfrågan (21 april 2021)</a:t>
            </a:r>
            <a:b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 nu i slutfas förankring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sv-S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63"/>
    </mc:Choice>
    <mc:Fallback xmlns="">
      <p:transition spd="slow" advTm="205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9536EE-6C68-4AC1-B656-FD4A7FE92F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Petter Dahl</a:t>
            </a:r>
          </a:p>
          <a:p>
            <a:r>
              <a:rPr lang="sv-SE" dirty="0"/>
              <a:t>petter.dahl@bankid.com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2A34561F-9A0C-49A2-ACDD-42A0AAE5DE9D}"/>
              </a:ext>
            </a:extLst>
          </p:cNvPr>
          <p:cNvSpPr txBox="1">
            <a:spLocks/>
          </p:cNvSpPr>
          <p:nvPr/>
        </p:nvSpPr>
        <p:spPr>
          <a:xfrm>
            <a:off x="844549" y="4804987"/>
            <a:ext cx="10515600" cy="36933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8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377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754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5943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Vi säkrar din identitet och integritet</a:t>
            </a:r>
          </a:p>
        </p:txBody>
      </p:sp>
    </p:spTree>
    <p:extLst>
      <p:ext uri="{BB962C8B-B14F-4D97-AF65-F5344CB8AC3E}">
        <p14:creationId xmlns:p14="http://schemas.microsoft.com/office/powerpoint/2010/main" val="146999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1"/>
    </mc:Choice>
    <mc:Fallback xmlns="">
      <p:transition spd="slow" advTm="1500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"/>
</p:tagLst>
</file>

<file path=ppt/theme/theme1.xml><?xml version="1.0" encoding="utf-8"?>
<a:theme xmlns:a="http://schemas.openxmlformats.org/drawingml/2006/main" name="BankID Office theme">
  <a:themeElements>
    <a:clrScheme name="BID">
      <a:dk1>
        <a:srgbClr val="0B2028"/>
      </a:dk1>
      <a:lt1>
        <a:srgbClr val="FFFFFF"/>
      </a:lt1>
      <a:dk2>
        <a:srgbClr val="0B2028"/>
      </a:dk2>
      <a:lt2>
        <a:srgbClr val="FFFFFF"/>
      </a:lt2>
      <a:accent1>
        <a:srgbClr val="183E4F"/>
      </a:accent1>
      <a:accent2>
        <a:srgbClr val="7DC4DD"/>
      </a:accent2>
      <a:accent3>
        <a:srgbClr val="BEE1EE"/>
      </a:accent3>
      <a:accent4>
        <a:srgbClr val="F59C28"/>
      </a:accent4>
      <a:accent5>
        <a:srgbClr val="E8E7E3"/>
      </a:accent5>
      <a:accent6>
        <a:srgbClr val="EDF7F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ID-mall_exempelsidor" id="{13C70C27-B916-D04A-8562-29C3745EEC4C}" vid="{A448C15F-07EC-7148-AABC-28839FDF5EC4}"/>
    </a:ext>
  </a:extLst>
</a:theme>
</file>

<file path=ppt/theme/theme2.xml><?xml version="1.0" encoding="utf-8"?>
<a:theme xmlns:a="http://schemas.openxmlformats.org/drawingml/2006/main" name="BankID - Blue Office Theme">
  <a:themeElements>
    <a:clrScheme name="BID1">
      <a:dk1>
        <a:srgbClr val="18161F"/>
      </a:dk1>
      <a:lt1>
        <a:srgbClr val="FFFFFF"/>
      </a:lt1>
      <a:dk2>
        <a:srgbClr val="183E4F"/>
      </a:dk2>
      <a:lt2>
        <a:srgbClr val="FFFFFF"/>
      </a:lt2>
      <a:accent1>
        <a:srgbClr val="183E4F"/>
      </a:accent1>
      <a:accent2>
        <a:srgbClr val="7EC3DD"/>
      </a:accent2>
      <a:accent3>
        <a:srgbClr val="F59C28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D-version v5" id="{071292C1-3581-3B45-810A-3E5C1EF2135B}" vid="{7DA05E03-5FC4-0945-9B23-992B0505E47F}"/>
    </a:ext>
  </a:extLst>
</a:theme>
</file>

<file path=ppt/theme/theme3.xml><?xml version="1.0" encoding="utf-8"?>
<a:theme xmlns:a="http://schemas.openxmlformats.org/drawingml/2006/main" name="1_BankID - Blue Office Theme">
  <a:themeElements>
    <a:clrScheme name="BID1">
      <a:dk1>
        <a:srgbClr val="18161F"/>
      </a:dk1>
      <a:lt1>
        <a:srgbClr val="FFFFFF"/>
      </a:lt1>
      <a:dk2>
        <a:srgbClr val="183E4F"/>
      </a:dk2>
      <a:lt2>
        <a:srgbClr val="FFFFFF"/>
      </a:lt2>
      <a:accent1>
        <a:srgbClr val="183E4F"/>
      </a:accent1>
      <a:accent2>
        <a:srgbClr val="7EC3DD"/>
      </a:accent2>
      <a:accent3>
        <a:srgbClr val="F59C28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D-version v5" id="{071292C1-3581-3B45-810A-3E5C1EF2135B}" vid="{7DA05E03-5FC4-0945-9B23-992B0505E47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BankID ppt mall inkl bilder</Template>
  <TotalTime>9717</TotalTime>
  <Words>261</Words>
  <Application>Microsoft Office PowerPoint</Application>
  <PresentationFormat>Bredbild</PresentationFormat>
  <Paragraphs>32</Paragraphs>
  <Slides>5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Calibri</vt:lpstr>
      <vt:lpstr>Lato</vt:lpstr>
      <vt:lpstr>Wingdings</vt:lpstr>
      <vt:lpstr>BankID Office theme</vt:lpstr>
      <vt:lpstr>BankID - Blue Office Theme</vt:lpstr>
      <vt:lpstr>1_BankID - Blue Office Theme</vt:lpstr>
      <vt:lpstr>Skolfederationen 2022-03-09 E-id för skolan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Bank-ID</dc:title>
  <dc:creator>Andreas Bergqvist</dc:creator>
  <cp:lastModifiedBy>Petter Dahl</cp:lastModifiedBy>
  <cp:revision>61</cp:revision>
  <dcterms:created xsi:type="dcterms:W3CDTF">2021-10-06T07:02:34Z</dcterms:created>
  <dcterms:modified xsi:type="dcterms:W3CDTF">2022-03-08T08:24:04Z</dcterms:modified>
</cp:coreProperties>
</file>