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0A4CAB-7984-4164-970B-315CEB04B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307082-8328-4DAF-9F47-444DFED6C6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C20C04-DEBE-44FD-9A8B-2BA87095C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F6C2C18-B2BE-4C28-8484-9F2574AEC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09776A-7CF8-4BD8-BE1E-C4024560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657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DCF216-9047-44F5-9675-7F63D140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E082B32-6EED-49E4-BF8D-83D28A61C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226C5F8-8CF7-4F65-83F0-8DD2CA5D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094215-0C77-46CB-939C-A41048CC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ACA873-D448-4F07-9B74-CD5B2D96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88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84067CF-8EDC-4F08-A556-570B9C14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531ADB-322E-4810-84C3-5CB27C27D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F82D7B-7BD8-43C2-92FE-42ABB286B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C0EEED-A1F7-4971-B6CD-78FCCD7EB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FCAD33-F59A-4EB3-B1A0-5798ABC9E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94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0C964E-3226-4174-AA4C-34F92F42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B76C76-50A9-4904-AB0A-6CA66A042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A45383-23D6-45B6-8785-824B9BFA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C59EE2-7600-4C03-BFB1-3D13CDF1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19EB5C-ABDD-4CCF-84F6-DAD2F6169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3847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C25BAB-7DD5-49AB-AAF1-BD6D77719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EFB8D4A-5E4E-4EA9-A0C4-F4D674678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7DCB87-F073-40B0-9F3D-F11CC234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FF4B51-EEB3-4DEB-AB06-AE261D3D7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A82515-4BF3-4C64-A168-5F34130F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890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CE7D0E-2230-4772-BA28-CA1C50C9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EA02A8B-839D-463E-88E6-E7EA7E0FB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819D90-9A44-4D2E-AFA4-7C1AC2BBB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B1C13A5-4876-4F7F-B492-57A676508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0B6A76-30E9-4885-801F-B066FF34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882C210-FCAE-4F87-AC2D-5AA9EFD4C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564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85D726-2FA0-4617-9EC8-54BB7586A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197C503-EC94-4110-8AEB-D702E891E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F807EFB-633A-4714-976B-BC821A0EA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3E317BA-3727-4862-B6C6-31A67A689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B2DE8C-2DAE-49BB-A531-D266EEFF3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944ED9A-0B7A-4F64-A8BD-544B052A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33DF21F-8F5D-41BF-A122-A47B7831C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6FC606E-1A58-441C-944B-ABC4CB652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081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1507B-FF68-4AE3-AEEA-96F14FC6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3DBB27B-C637-4DCE-8F13-413BB1D66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208A0B-2F7B-4958-8EDC-BCCE84B4D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4AC2BD5-AEDC-44F1-A6C4-E33F62B4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471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DF8B3C4-D385-4BBA-AE15-BECB59C1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C084DA9-86DB-481C-9A21-1806C060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C763BD4-1ADD-4A82-BE44-73EBE2196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45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C7AD7-F090-47F3-AF53-0EDD3125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4049CF-D28E-42DF-98D8-1E0E40134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78271A-9937-475F-A22A-1E0C6E187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0B3504-63CE-4F36-BBB7-6B092A47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0759F0B-41BE-4C3D-ABD3-FE46C52C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CE8844-2704-41EF-8465-B9F4F7C14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068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900406-2491-402C-B81B-1F4710C05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44916D-583C-438A-8BB0-3780EF5AE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DB2A23-2C14-4CD3-8C5D-545B4E3733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A12D8AD-3BB9-4472-8AC9-385F4360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A2F4E19-A6A2-45E2-9704-D6A25433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C0136A-AAD2-4747-AA8F-3DEF8FEA5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67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04B7184-B731-438A-9D8F-004F3B97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03E0970-5D22-41E5-B908-5ED727185F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D128A2-71C0-42C3-96F7-BC3125CA7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5D47-87E9-4AF9-8B4E-1700B346AED4}" type="datetimeFigureOut">
              <a:rPr lang="sv-SE" smtClean="0"/>
              <a:t>2022-04-20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D09D81-9FC2-4249-81CF-161D007EE6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49E7DC-652A-402F-8CE9-8BB1F918B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58A56-118A-4B18-8501-0BF33D8F335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885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er.olen@borlange.se" TargetMode="External"/><Relationship Id="rId2" Type="http://schemas.openxmlformats.org/officeDocument/2006/relationships/hyperlink" Target="mailto:jens.persson@stadsmissionensskolstiftelse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hyperlink" Target="mailto:ulf.timerdahl@sambruk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423DB1-1AF6-4381-8C25-486AEF903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Förstudie</a:t>
            </a:r>
            <a:br>
              <a:rPr lang="sv-SE" dirty="0"/>
            </a:br>
            <a:r>
              <a:rPr lang="sv-SE" dirty="0"/>
              <a:t>”Digitala </a:t>
            </a:r>
            <a:r>
              <a:rPr lang="sv-SE" dirty="0" err="1"/>
              <a:t>lärresurser</a:t>
            </a:r>
            <a:r>
              <a:rPr lang="sv-SE" dirty="0"/>
              <a:t> på kran”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D5D489D-0C04-4131-8185-3399E02B4C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8E31E9C-6F00-4988-81B3-7CF957A77F94}"/>
              </a:ext>
            </a:extLst>
          </p:cNvPr>
          <p:cNvSpPr txBox="1"/>
          <p:nvPr/>
        </p:nvSpPr>
        <p:spPr>
          <a:xfrm>
            <a:off x="378823" y="5852159"/>
            <a:ext cx="1802674" cy="830997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</a:rPr>
              <a:t>VLM</a:t>
            </a: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6D13EFC-6E17-46A9-98F3-79614EA69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3920" y="5677546"/>
            <a:ext cx="3417754" cy="10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12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1B1602-913C-4420-BBE4-1651C31A7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F4356B-7FF9-4EA0-8E43-050BE0CC7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VLM</a:t>
            </a:r>
          </a:p>
          <a:p>
            <a:pPr lvl="1"/>
            <a:r>
              <a:rPr lang="nb-NO" dirty="0">
                <a:hlinkClick r:id="rId2"/>
              </a:rPr>
              <a:t>jens.persson@stadsmissionensskolstiftelse.se</a:t>
            </a:r>
            <a:endParaRPr lang="nb-NO" dirty="0"/>
          </a:p>
          <a:p>
            <a:pPr lvl="1"/>
            <a:r>
              <a:rPr lang="nb-NO" dirty="0">
                <a:hlinkClick r:id="rId3"/>
              </a:rPr>
              <a:t>per.olen@borlange.se</a:t>
            </a:r>
            <a:endParaRPr lang="nb-NO" dirty="0"/>
          </a:p>
          <a:p>
            <a:r>
              <a:rPr lang="nb-NO" dirty="0"/>
              <a:t>Sambruk</a:t>
            </a:r>
          </a:p>
          <a:p>
            <a:pPr lvl="1"/>
            <a:r>
              <a:rPr lang="nb-NO" dirty="0">
                <a:hlinkClick r:id="rId4"/>
              </a:rPr>
              <a:t>ulf.timerdahl@sambruk.se</a:t>
            </a:r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r>
              <a:rPr lang="nb-NO" dirty="0"/>
              <a:t>Tack till Jan Hylén</a:t>
            </a: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15484C8-458F-481A-894F-FCB7CCB8EC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3920" y="5677546"/>
            <a:ext cx="3417754" cy="1005609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059E4196-58DD-403E-AE1F-FA661443C71F}"/>
              </a:ext>
            </a:extLst>
          </p:cNvPr>
          <p:cNvSpPr txBox="1"/>
          <p:nvPr/>
        </p:nvSpPr>
        <p:spPr>
          <a:xfrm>
            <a:off x="378823" y="5852159"/>
            <a:ext cx="1802674" cy="830997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4800" dirty="0">
                <a:solidFill>
                  <a:schemeClr val="bg1"/>
                </a:solidFill>
              </a:rPr>
              <a:t>VLM</a:t>
            </a:r>
          </a:p>
        </p:txBody>
      </p:sp>
    </p:spTree>
    <p:extLst>
      <p:ext uri="{BB962C8B-B14F-4D97-AF65-F5344CB8AC3E}">
        <p14:creationId xmlns:p14="http://schemas.microsoft.com/office/powerpoint/2010/main" val="140287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7903B1-609B-4586-90F2-29C034E7B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VLM &amp; Sambruk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1A5051-CAF7-4FE3-8691-D435ACF16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VLM</a:t>
            </a:r>
          </a:p>
          <a:p>
            <a:pPr lvl="1"/>
            <a:r>
              <a:rPr lang="sv-SE" dirty="0"/>
              <a:t>13 huvudmän i Mellansverige som samverkar kring skolans digitalisering</a:t>
            </a:r>
          </a:p>
          <a:p>
            <a:pPr lvl="1"/>
            <a:r>
              <a:rPr lang="sv-SE" dirty="0"/>
              <a:t>Bok- och biblioteksmässan 2015: ”Från tryck till webb”</a:t>
            </a:r>
          </a:p>
          <a:p>
            <a:r>
              <a:rPr lang="sv-SE" dirty="0"/>
              <a:t>Sambruk</a:t>
            </a:r>
          </a:p>
          <a:p>
            <a:pPr lvl="1"/>
            <a:r>
              <a:rPr lang="sv-SE" dirty="0"/>
              <a:t>En förening av 122 kommuner, regioner och kommunalförbund</a:t>
            </a:r>
          </a:p>
          <a:p>
            <a:pPr lvl="1"/>
            <a:r>
              <a:rPr lang="sv-SE" dirty="0"/>
              <a:t>Samverkan kring digital utveckling</a:t>
            </a:r>
          </a:p>
          <a:p>
            <a:pPr lvl="1"/>
            <a:r>
              <a:rPr lang="sv-SE" dirty="0"/>
              <a:t>Aktuellt projekt: Hantering av </a:t>
            </a:r>
            <a:r>
              <a:rPr lang="sv-SE" dirty="0" err="1"/>
              <a:t>appar</a:t>
            </a:r>
            <a:r>
              <a:rPr lang="sv-SE" dirty="0"/>
              <a:t> – information i digitala </a:t>
            </a:r>
            <a:r>
              <a:rPr lang="sv-SE" dirty="0" err="1"/>
              <a:t>lärresurser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252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7A5462-2595-4395-BCFE-4CE38E91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Förstudie – ”Digitala </a:t>
            </a:r>
            <a:r>
              <a:rPr lang="sv-SE" dirty="0" err="1"/>
              <a:t>lärresurser</a:t>
            </a:r>
            <a:r>
              <a:rPr lang="sv-SE" dirty="0"/>
              <a:t> på kran”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762ED8-F967-44E1-ACC9-9F933187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Tankar om nya sätt att tillhandahålla digitala </a:t>
            </a:r>
            <a:r>
              <a:rPr lang="sv-SE" dirty="0" err="1"/>
              <a:t>lärresurser</a:t>
            </a:r>
            <a:r>
              <a:rPr lang="sv-SE" dirty="0"/>
              <a:t>;</a:t>
            </a:r>
          </a:p>
          <a:p>
            <a:pPr lvl="1"/>
            <a:r>
              <a:rPr lang="sv-SE" dirty="0" err="1"/>
              <a:t>Spotify</a:t>
            </a:r>
            <a:r>
              <a:rPr lang="sv-SE" dirty="0"/>
              <a:t>-modellen</a:t>
            </a:r>
          </a:p>
          <a:p>
            <a:pPr lvl="1"/>
            <a:r>
              <a:rPr lang="sv-SE" dirty="0"/>
              <a:t>Läromedel på kran</a:t>
            </a:r>
          </a:p>
          <a:p>
            <a:r>
              <a:rPr lang="sv-SE" dirty="0"/>
              <a:t>VLM, i samverkan med Sambruk har initierat en förstudie för att skapa en grund för fortsatt diskussion</a:t>
            </a:r>
          </a:p>
          <a:p>
            <a:r>
              <a:rPr lang="sv-SE" dirty="0"/>
              <a:t>Projektledare, Jan Hylén</a:t>
            </a:r>
          </a:p>
          <a:p>
            <a:r>
              <a:rPr lang="sv-SE" dirty="0"/>
              <a:t>Resultat redovisas innan sommaren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09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6FADB1-4D09-4187-BF0B-F7AA29927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Intressenter/Respondenter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BFD00B-4212-4B9D-92B5-F1D8C163E3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Skolhuvudmän</a:t>
            </a:r>
          </a:p>
          <a:p>
            <a:r>
              <a:rPr lang="sv-SE" dirty="0"/>
              <a:t>Leverantörer/distributörer</a:t>
            </a:r>
          </a:p>
          <a:p>
            <a:r>
              <a:rPr lang="sv-SE" dirty="0"/>
              <a:t>Myndigheter</a:t>
            </a:r>
          </a:p>
          <a:p>
            <a:r>
              <a:rPr lang="sv-SE" dirty="0"/>
              <a:t>Intresseorganisationer och övriga</a:t>
            </a:r>
          </a:p>
        </p:txBody>
      </p:sp>
    </p:spTree>
    <p:extLst>
      <p:ext uri="{BB962C8B-B14F-4D97-AF65-F5344CB8AC3E}">
        <p14:creationId xmlns:p14="http://schemas.microsoft.com/office/powerpoint/2010/main" val="111570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F0250-7C3F-4ED0-AF29-A94FEAC62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Sneak</a:t>
            </a:r>
            <a:r>
              <a:rPr lang="sv-SE" dirty="0"/>
              <a:t> </a:t>
            </a:r>
            <a:r>
              <a:rPr lang="sv-SE" dirty="0" err="1"/>
              <a:t>peek</a:t>
            </a:r>
            <a:r>
              <a:rPr lang="sv-SE" dirty="0"/>
              <a:t> - Skolhuvudmän (9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E167D2-A591-477E-BD6E-DD7E64EA7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Ingen övergripande policy, respondenterna uttalade sig ur ett personligt perspektiv</a:t>
            </a:r>
          </a:p>
          <a:p>
            <a:r>
              <a:rPr lang="sv-SE" dirty="0"/>
              <a:t>Kostnadskänsliga</a:t>
            </a:r>
          </a:p>
          <a:p>
            <a:r>
              <a:rPr lang="sv-SE" dirty="0"/>
              <a:t>En önskan om att kunna erbjuda ett stort urval till den enskilde pedagogen utan att tappa den ekonomiska kontrollen</a:t>
            </a:r>
          </a:p>
          <a:p>
            <a:r>
              <a:rPr lang="sv-SE" dirty="0"/>
              <a:t>Möjlighet att kunna flytta </a:t>
            </a:r>
            <a:r>
              <a:rPr lang="sv-SE" dirty="0" err="1"/>
              <a:t>lärresurser</a:t>
            </a:r>
            <a:r>
              <a:rPr lang="sv-SE" dirty="0"/>
              <a:t> mellan elever/klasser/skolor – minska inlåsningseffekterna</a:t>
            </a:r>
          </a:p>
          <a:p>
            <a:r>
              <a:rPr lang="sv-SE" dirty="0"/>
              <a:t>Informationssäkerhet och hantering av personuppgifter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201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D6FE49-EE20-4EAE-97F6-2C083B7E5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Sneak</a:t>
            </a:r>
            <a:r>
              <a:rPr lang="sv-SE" dirty="0"/>
              <a:t> </a:t>
            </a:r>
            <a:r>
              <a:rPr lang="sv-SE" dirty="0" err="1"/>
              <a:t>peek</a:t>
            </a:r>
            <a:r>
              <a:rPr lang="sv-SE" dirty="0"/>
              <a:t> – Leverantörer/distributörer (10 </a:t>
            </a:r>
            <a:r>
              <a:rPr lang="sv-SE" dirty="0" err="1"/>
              <a:t>st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8473EC-98AA-4C64-B37A-AD6A8D83E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Tre huvudområden</a:t>
            </a:r>
          </a:p>
          <a:p>
            <a:pPr lvl="1"/>
            <a:r>
              <a:rPr lang="sv-SE" dirty="0"/>
              <a:t>Pedagogik</a:t>
            </a:r>
          </a:p>
          <a:p>
            <a:pPr lvl="2"/>
            <a:r>
              <a:rPr lang="sv-SE" dirty="0"/>
              <a:t>Leverantörerna framhåller den ”röda tråd” som de egna </a:t>
            </a:r>
            <a:r>
              <a:rPr lang="sv-SE" dirty="0" err="1"/>
              <a:t>lärresurserna</a:t>
            </a:r>
            <a:r>
              <a:rPr lang="sv-SE" dirty="0"/>
              <a:t> bygger på </a:t>
            </a:r>
          </a:p>
          <a:p>
            <a:pPr lvl="2"/>
            <a:r>
              <a:rPr lang="sv-SE" dirty="0"/>
              <a:t>Kvalitetssäkrat mot de styrdokument som finns</a:t>
            </a:r>
          </a:p>
          <a:p>
            <a:pPr lvl="2"/>
            <a:r>
              <a:rPr lang="sv-SE" dirty="0"/>
              <a:t>Vill motverka ”snuttifiering”</a:t>
            </a:r>
          </a:p>
          <a:p>
            <a:pPr lvl="1"/>
            <a:r>
              <a:rPr lang="sv-SE" dirty="0"/>
              <a:t>Teknik</a:t>
            </a:r>
          </a:p>
          <a:p>
            <a:pPr lvl="2"/>
            <a:r>
              <a:rPr lang="sv-SE" dirty="0"/>
              <a:t>Möjlighet att dela licenser finns, brister i huvudmännens processer</a:t>
            </a:r>
          </a:p>
          <a:p>
            <a:pPr lvl="2"/>
            <a:r>
              <a:rPr lang="sv-SE" dirty="0"/>
              <a:t>Egna plattformar för att kunna erbjuda en tekniskt sammanhållen helhet</a:t>
            </a:r>
          </a:p>
          <a:p>
            <a:pPr lvl="1"/>
            <a:r>
              <a:rPr lang="sv-SE" dirty="0"/>
              <a:t>Ekonomi</a:t>
            </a:r>
          </a:p>
          <a:p>
            <a:pPr lvl="2"/>
            <a:r>
              <a:rPr lang="sv-SE" dirty="0"/>
              <a:t>Affärsmodellerna fungerar och är ett avgörande argument varför huvudmän väljer en specifik leverantör</a:t>
            </a:r>
          </a:p>
          <a:p>
            <a:pPr lvl="2"/>
            <a:r>
              <a:rPr lang="sv-SE" dirty="0"/>
              <a:t>Vid ”betalning per användning” ser man en risk att incitamentet skulle minska att använda digitala </a:t>
            </a:r>
            <a:r>
              <a:rPr lang="sv-SE" dirty="0" err="1"/>
              <a:t>lärresurser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193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536C58-7519-4759-98B6-531FD98C5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Sneak</a:t>
            </a:r>
            <a:r>
              <a:rPr lang="sv-SE" dirty="0"/>
              <a:t> </a:t>
            </a:r>
            <a:r>
              <a:rPr lang="sv-SE" dirty="0" err="1"/>
              <a:t>peek</a:t>
            </a:r>
            <a:r>
              <a:rPr lang="sv-SE" dirty="0"/>
              <a:t> – Myndigheter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17E176-DAE3-4329-8516-B46103F0F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Bla</a:t>
            </a:r>
            <a:r>
              <a:rPr lang="sv-SE" dirty="0"/>
              <a:t> Skolverket och SPSM</a:t>
            </a:r>
          </a:p>
          <a:p>
            <a:pPr lvl="1"/>
            <a:r>
              <a:rPr lang="sv-SE" dirty="0"/>
              <a:t>Måna om att goda </a:t>
            </a:r>
            <a:r>
              <a:rPr lang="sv-SE" dirty="0" err="1"/>
              <a:t>lärresurser</a:t>
            </a:r>
            <a:r>
              <a:rPr lang="sv-SE" dirty="0"/>
              <a:t> erbjuds på en fungerande marknad för ökad likvärdighet</a:t>
            </a:r>
          </a:p>
          <a:p>
            <a:pPr lvl="1"/>
            <a:r>
              <a:rPr lang="sv-SE" dirty="0"/>
              <a:t>SPSM är ett stöd för utveckling</a:t>
            </a:r>
          </a:p>
        </p:txBody>
      </p:sp>
    </p:spTree>
    <p:extLst>
      <p:ext uri="{BB962C8B-B14F-4D97-AF65-F5344CB8AC3E}">
        <p14:creationId xmlns:p14="http://schemas.microsoft.com/office/powerpoint/2010/main" val="145043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85C9C2-CE0E-4FBF-8BBC-F2F9BC5EE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Sneak</a:t>
            </a:r>
            <a:r>
              <a:rPr lang="sv-SE" dirty="0"/>
              <a:t> </a:t>
            </a:r>
            <a:r>
              <a:rPr lang="sv-SE" dirty="0" err="1"/>
              <a:t>peek</a:t>
            </a:r>
            <a:r>
              <a:rPr lang="sv-SE" dirty="0"/>
              <a:t> - Övriga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35738F-1BFC-49A1-999B-9522111F1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Läromedelsförfattarna</a:t>
            </a:r>
          </a:p>
          <a:p>
            <a:pPr lvl="1"/>
            <a:r>
              <a:rPr lang="sv-SE" dirty="0"/>
              <a:t>Oroas över</a:t>
            </a:r>
          </a:p>
          <a:p>
            <a:pPr lvl="2"/>
            <a:r>
              <a:rPr lang="sv-SE" dirty="0"/>
              <a:t>Minskade marginaler i branschen</a:t>
            </a:r>
          </a:p>
          <a:p>
            <a:pPr lvl="2"/>
            <a:r>
              <a:rPr lang="sv-SE" dirty="0"/>
              <a:t>Bristande transparens – Ser inte vad de får betalt för</a:t>
            </a:r>
          </a:p>
          <a:p>
            <a:pPr lvl="2"/>
            <a:r>
              <a:rPr lang="sv-SE" dirty="0"/>
              <a:t>Ser gärna en modell med brett utbud till fast pris</a:t>
            </a:r>
          </a:p>
          <a:p>
            <a:r>
              <a:rPr lang="sv-SE" dirty="0"/>
              <a:t>SKR</a:t>
            </a:r>
          </a:p>
          <a:p>
            <a:pPr lvl="1"/>
            <a:r>
              <a:rPr lang="sv-SE" dirty="0"/>
              <a:t>En fråga om tillgänglighet</a:t>
            </a:r>
          </a:p>
        </p:txBody>
      </p:sp>
    </p:spTree>
    <p:extLst>
      <p:ext uri="{BB962C8B-B14F-4D97-AF65-F5344CB8AC3E}">
        <p14:creationId xmlns:p14="http://schemas.microsoft.com/office/powerpoint/2010/main" val="3800532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3CA78-834D-40DF-8AB2-4DAE0AA7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går vi vidare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BC9196-E07A-4742-8AFB-71E78BAA6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VLM och Sambruk vill med denna förstudie skapa/starta en utökad diskussion om en fortsatt och utvecklad digitalisering av skolan</a:t>
            </a:r>
          </a:p>
          <a:p>
            <a:r>
              <a:rPr lang="sv-SE" dirty="0"/>
              <a:t>Mognadsgraden hos alla respondenter varierar</a:t>
            </a:r>
          </a:p>
          <a:p>
            <a:r>
              <a:rPr lang="sv-SE" dirty="0"/>
              <a:t>Förändring av affärsmodeller kräver ökad mognad och kanske mod hos både leverantörer och huvudmän </a:t>
            </a:r>
          </a:p>
          <a:p>
            <a:r>
              <a:rPr lang="sv-SE" dirty="0"/>
              <a:t>”Det händer mycket och det händer snabbt”</a:t>
            </a:r>
          </a:p>
          <a:p>
            <a:r>
              <a:rPr lang="sv-SE" dirty="0"/>
              <a:t>”Det går långsamt, det händer ingenting”</a:t>
            </a:r>
          </a:p>
        </p:txBody>
      </p:sp>
    </p:spTree>
    <p:extLst>
      <p:ext uri="{BB962C8B-B14F-4D97-AF65-F5344CB8AC3E}">
        <p14:creationId xmlns:p14="http://schemas.microsoft.com/office/powerpoint/2010/main" val="194830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418</Words>
  <Application>Microsoft Office PowerPoint</Application>
  <PresentationFormat>Bredbild</PresentationFormat>
  <Paragraphs>68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Förstudie ”Digitala lärresurser på kran”</vt:lpstr>
      <vt:lpstr>VLM &amp; Sambruk</vt:lpstr>
      <vt:lpstr>Förstudie – ”Digitala lärresurser på kran”</vt:lpstr>
      <vt:lpstr>Intressenter/Respondenter</vt:lpstr>
      <vt:lpstr>Sneak peek - Skolhuvudmän (9 st)</vt:lpstr>
      <vt:lpstr>Sneak peek – Leverantörer/distributörer (10 st)</vt:lpstr>
      <vt:lpstr>Sneak peek – Myndigheter</vt:lpstr>
      <vt:lpstr>Sneak peek - Övriga</vt:lpstr>
      <vt:lpstr>Hur går vi vidare</vt:lpstr>
      <vt:lpstr>Kontakter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Förstudie ”Digitala lärresurser på kran”</dc:title>
  <dc:creator>Per Olén</dc:creator>
  <cp:lastModifiedBy>Per Olén</cp:lastModifiedBy>
  <cp:revision>11</cp:revision>
  <dcterms:created xsi:type="dcterms:W3CDTF">2022-04-14T06:55:45Z</dcterms:created>
  <dcterms:modified xsi:type="dcterms:W3CDTF">2022-04-20T06:21:01Z</dcterms:modified>
</cp:coreProperties>
</file>