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90" r:id="rId2"/>
    <p:sldMasterId id="2147483730" r:id="rId3"/>
  </p:sldMasterIdLst>
  <p:notesMasterIdLst>
    <p:notesMasterId r:id="rId15"/>
  </p:notesMasterIdLst>
  <p:sldIdLst>
    <p:sldId id="2327" r:id="rId4"/>
    <p:sldId id="2328" r:id="rId5"/>
    <p:sldId id="2329" r:id="rId6"/>
    <p:sldId id="2309" r:id="rId7"/>
    <p:sldId id="257" r:id="rId8"/>
    <p:sldId id="2363" r:id="rId9"/>
    <p:sldId id="260" r:id="rId10"/>
    <p:sldId id="2364" r:id="rId11"/>
    <p:sldId id="2362" r:id="rId12"/>
    <p:sldId id="2311" r:id="rId13"/>
    <p:sldId id="2361" r:id="rId14"/>
  </p:sldIdLst>
  <p:sldSz cx="24384000" cy="13716000"/>
  <p:notesSz cx="9928225" cy="67976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816" userDrawn="1">
          <p15:clr>
            <a:srgbClr val="A4A3A4"/>
          </p15:clr>
        </p15:guide>
        <p15:guide id="3" orient="horz" pos="4524" userDrawn="1">
          <p15:clr>
            <a:srgbClr val="A4A3A4"/>
          </p15:clr>
        </p15:guide>
        <p15:guide id="4" pos="1398" userDrawn="1">
          <p15:clr>
            <a:srgbClr val="A4A3A4"/>
          </p15:clr>
        </p15:guide>
        <p15:guide id="5" orient="horz" pos="5250" userDrawn="1">
          <p15:clr>
            <a:srgbClr val="A4A3A4"/>
          </p15:clr>
        </p15:guide>
        <p15:guide id="6" pos="8905" userDrawn="1">
          <p15:clr>
            <a:srgbClr val="A4A3A4"/>
          </p15:clr>
        </p15:guide>
        <p15:guide id="7" orient="horz" pos="57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ffan Hagnell" initials="SH" lastIdx="3" clrIdx="0">
    <p:extLst>
      <p:ext uri="{19B8F6BF-5375-455C-9EA6-DF929625EA0E}">
        <p15:presenceInfo xmlns:p15="http://schemas.microsoft.com/office/powerpoint/2012/main" userId="S::staffan.hagnell@internetstiftelsen.se::d8922c56-0c37-45d3-8823-f8de52d301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A7"/>
    <a:srgbClr val="FFB3C3"/>
    <a:srgbClr val="DE0030"/>
    <a:srgbClr val="FF4069"/>
    <a:srgbClr val="EDEDED"/>
    <a:srgbClr val="F8829B"/>
    <a:srgbClr val="F0D5DB"/>
    <a:srgbClr val="EF0033"/>
    <a:srgbClr val="FF0137"/>
    <a:srgbClr val="EA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3" autoAdjust="0"/>
    <p:restoredTop sz="93803" autoAdjust="0"/>
  </p:normalViewPr>
  <p:slideViewPr>
    <p:cSldViewPr snapToGrid="0" snapToObjects="1" showGuides="1">
      <p:cViewPr>
        <p:scale>
          <a:sx n="33" d="100"/>
          <a:sy n="33" d="100"/>
        </p:scale>
        <p:origin x="884" y="32"/>
      </p:cViewPr>
      <p:guideLst>
        <p:guide orient="horz" pos="4320"/>
        <p:guide pos="7816"/>
        <p:guide orient="horz" pos="4524"/>
        <p:guide pos="1398"/>
        <p:guide orient="horz" pos="5250"/>
        <p:guide pos="8905"/>
        <p:guide orient="horz" pos="5749"/>
      </p:guideLst>
    </p:cSldViewPr>
  </p:slideViewPr>
  <p:outlineViewPr>
    <p:cViewPr>
      <p:scale>
        <a:sx n="33" d="100"/>
        <a:sy n="33" d="100"/>
      </p:scale>
      <p:origin x="0" y="-9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7" d="100"/>
        <a:sy n="67" d="100"/>
      </p:scale>
      <p:origin x="0" y="-6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1323764" y="3228896"/>
            <a:ext cx="7280699" cy="305895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Skolfederarion</a:t>
            </a:r>
            <a:r>
              <a:rPr lang="sv-SE" dirty="0"/>
              <a:t> är ett av Internetstiftelsens verksamhetsområden</a:t>
            </a:r>
          </a:p>
          <a:p>
            <a:r>
              <a:rPr lang="sv-SE" dirty="0"/>
              <a:t>Svenskarna och internet</a:t>
            </a:r>
          </a:p>
        </p:txBody>
      </p:sp>
    </p:spTree>
    <p:extLst>
      <p:ext uri="{BB962C8B-B14F-4D97-AF65-F5344CB8AC3E}">
        <p14:creationId xmlns:p14="http://schemas.microsoft.com/office/powerpoint/2010/main" val="1026361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3833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5455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484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03425" y="4624616"/>
            <a:ext cx="20377150" cy="2665184"/>
          </a:xfrm>
        </p:spPr>
        <p:txBody>
          <a:bodyPr anchor="b">
            <a:noAutofit/>
          </a:bodyPr>
          <a:lstStyle>
            <a:lvl1pPr algn="l">
              <a:defRPr sz="14000"/>
            </a:lvl1pPr>
          </a:lstStyle>
          <a:p>
            <a:r>
              <a:rPr lang="sv-SE" dirty="0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425" y="7852229"/>
            <a:ext cx="19332575" cy="2663371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2225E36B-82A0-4EB4-94C2-74F36B240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3436" y="2495431"/>
            <a:ext cx="3438917" cy="101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84171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2" userDrawn="1">
          <p15:clr>
            <a:srgbClr val="FBAE40"/>
          </p15:clr>
        </p15:guide>
        <p15:guide id="2" orient="horz" pos="45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art text Halvsida specia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tshållare för bild 39">
            <a:extLst>
              <a:ext uri="{FF2B5EF4-FFF2-40B4-BE49-F238E27FC236}">
                <a16:creationId xmlns:a16="http://schemas.microsoft.com/office/drawing/2014/main" id="{F7F5491B-3AAF-4BFA-B521-3FBB82EE1E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15312" y="0"/>
            <a:ext cx="14268689" cy="13716000"/>
          </a:xfrm>
          <a:custGeom>
            <a:avLst/>
            <a:gdLst>
              <a:gd name="connsiteX0" fmla="*/ 1673440 w 14268689"/>
              <a:gd name="connsiteY0" fmla="*/ 515599 h 13716000"/>
              <a:gd name="connsiteX1" fmla="*/ 1060076 w 14268689"/>
              <a:gd name="connsiteY1" fmla="*/ 679949 h 13716000"/>
              <a:gd name="connsiteX2" fmla="*/ 1224427 w 14268689"/>
              <a:gd name="connsiteY2" fmla="*/ 1293313 h 13716000"/>
              <a:gd name="connsiteX3" fmla="*/ 1837791 w 14268689"/>
              <a:gd name="connsiteY3" fmla="*/ 1128962 h 13716000"/>
              <a:gd name="connsiteX4" fmla="*/ 220486 w 14268689"/>
              <a:gd name="connsiteY4" fmla="*/ 0 h 13716000"/>
              <a:gd name="connsiteX5" fmla="*/ 14268689 w 14268689"/>
              <a:gd name="connsiteY5" fmla="*/ 0 h 13716000"/>
              <a:gd name="connsiteX6" fmla="*/ 14268689 w 14268689"/>
              <a:gd name="connsiteY6" fmla="*/ 13716000 h 13716000"/>
              <a:gd name="connsiteX7" fmla="*/ 3895678 w 14268689"/>
              <a:gd name="connsiteY7" fmla="*/ 13716000 h 13716000"/>
              <a:gd name="connsiteX8" fmla="*/ 3569368 w 14268689"/>
              <a:gd name="connsiteY8" fmla="*/ 12498193 h 13716000"/>
              <a:gd name="connsiteX9" fmla="*/ 2957275 w 14268689"/>
              <a:gd name="connsiteY9" fmla="*/ 12662202 h 13716000"/>
              <a:gd name="connsiteX10" fmla="*/ 2797240 w 14268689"/>
              <a:gd name="connsiteY10" fmla="*/ 12064943 h 13716000"/>
              <a:gd name="connsiteX11" fmla="*/ 3409332 w 14268689"/>
              <a:gd name="connsiteY11" fmla="*/ 11900933 h 13716000"/>
              <a:gd name="connsiteX12" fmla="*/ 2094531 w 14268689"/>
              <a:gd name="connsiteY12" fmla="*/ 6994030 h 13716000"/>
              <a:gd name="connsiteX13" fmla="*/ 1482438 w 14268689"/>
              <a:gd name="connsiteY13" fmla="*/ 7158039 h 13716000"/>
              <a:gd name="connsiteX14" fmla="*/ 1150451 w 14268689"/>
              <a:gd name="connsiteY14" fmla="*/ 5919048 h 13716000"/>
              <a:gd name="connsiteX15" fmla="*/ 1762545 w 14268689"/>
              <a:gd name="connsiteY15" fmla="*/ 5755038 h 13716000"/>
              <a:gd name="connsiteX16" fmla="*/ 776444 w 14268689"/>
              <a:gd name="connsiteY16" fmla="*/ 2074859 h 13716000"/>
              <a:gd name="connsiteX17" fmla="*/ 164351 w 14268689"/>
              <a:gd name="connsiteY17" fmla="*/ 2238869 h 13716000"/>
              <a:gd name="connsiteX18" fmla="*/ 0 w 14268689"/>
              <a:gd name="connsiteY18" fmla="*/ 1625508 h 13716000"/>
              <a:gd name="connsiteX19" fmla="*/ 612095 w 14268689"/>
              <a:gd name="connsiteY19" fmla="*/ 146149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268689" h="13716000">
                <a:moveTo>
                  <a:pt x="1673440" y="515599"/>
                </a:moveTo>
                <a:lnTo>
                  <a:pt x="1060076" y="679949"/>
                </a:lnTo>
                <a:lnTo>
                  <a:pt x="1224427" y="1293313"/>
                </a:lnTo>
                <a:lnTo>
                  <a:pt x="1837791" y="1128962"/>
                </a:lnTo>
                <a:close/>
                <a:moveTo>
                  <a:pt x="220486" y="0"/>
                </a:moveTo>
                <a:lnTo>
                  <a:pt x="14268689" y="0"/>
                </a:lnTo>
                <a:lnTo>
                  <a:pt x="14268689" y="13716000"/>
                </a:lnTo>
                <a:lnTo>
                  <a:pt x="3895678" y="13716000"/>
                </a:lnTo>
                <a:lnTo>
                  <a:pt x="3569368" y="12498193"/>
                </a:lnTo>
                <a:lnTo>
                  <a:pt x="2957275" y="12662202"/>
                </a:lnTo>
                <a:lnTo>
                  <a:pt x="2797240" y="12064943"/>
                </a:lnTo>
                <a:lnTo>
                  <a:pt x="3409332" y="11900933"/>
                </a:lnTo>
                <a:lnTo>
                  <a:pt x="2094531" y="6994030"/>
                </a:lnTo>
                <a:lnTo>
                  <a:pt x="1482438" y="7158039"/>
                </a:lnTo>
                <a:lnTo>
                  <a:pt x="1150451" y="5919048"/>
                </a:lnTo>
                <a:lnTo>
                  <a:pt x="1762545" y="5755038"/>
                </a:lnTo>
                <a:lnTo>
                  <a:pt x="776444" y="2074859"/>
                </a:lnTo>
                <a:lnTo>
                  <a:pt x="164351" y="2238869"/>
                </a:lnTo>
                <a:lnTo>
                  <a:pt x="0" y="1625508"/>
                </a:lnTo>
                <a:lnTo>
                  <a:pt x="612095" y="146149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8" name="Platshållare för text 37">
            <a:extLst>
              <a:ext uri="{FF2B5EF4-FFF2-40B4-BE49-F238E27FC236}">
                <a16:creationId xmlns:a16="http://schemas.microsoft.com/office/drawing/2014/main" id="{9532A1FD-9C69-4EF8-8DBD-CF5313AEF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45121" y="12088740"/>
            <a:ext cx="867427" cy="867427"/>
          </a:xfrm>
          <a:custGeom>
            <a:avLst/>
            <a:gdLst>
              <a:gd name="connsiteX0" fmla="*/ 317500 w 867427"/>
              <a:gd name="connsiteY0" fmla="*/ 0 h 867427"/>
              <a:gd name="connsiteX1" fmla="*/ 867427 w 867427"/>
              <a:gd name="connsiteY1" fmla="*/ 317500 h 867427"/>
              <a:gd name="connsiteX2" fmla="*/ 549927 w 867427"/>
              <a:gd name="connsiteY2" fmla="*/ 867427 h 867427"/>
              <a:gd name="connsiteX3" fmla="*/ 0 w 867427"/>
              <a:gd name="connsiteY3" fmla="*/ 549927 h 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427" h="867427">
                <a:moveTo>
                  <a:pt x="317500" y="0"/>
                </a:moveTo>
                <a:lnTo>
                  <a:pt x="867427" y="317500"/>
                </a:lnTo>
                <a:lnTo>
                  <a:pt x="549927" y="867427"/>
                </a:lnTo>
                <a:lnTo>
                  <a:pt x="0" y="54992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7D1986A-411C-4413-BF51-5BBBC696A7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26377" y="1293312"/>
            <a:ext cx="777715" cy="777715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2" name="Platshållare för text 41">
            <a:extLst>
              <a:ext uri="{FF2B5EF4-FFF2-40B4-BE49-F238E27FC236}">
                <a16:creationId xmlns:a16="http://schemas.microsoft.com/office/drawing/2014/main" id="{5689245D-A225-47B8-84B9-9449837291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20328" y="11720480"/>
            <a:ext cx="777715" cy="777715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75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Halvsida specia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9727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Halvsida enke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9872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 text Halvsida specia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785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 text Halvsida enke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246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270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2CB196-75EF-4835-9EF8-DB9CFDF6A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788CB5-3A83-489E-ACAD-AF21841C0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1219F7-DE80-4F39-80CE-21507D142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6CFB-4BE0-4EA8-AEAC-D4D67CC32A9C}" type="datetimeFigureOut">
              <a:rPr lang="sv-SE" smtClean="0"/>
              <a:t>2022-04-18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25113E-F7FB-4AC8-BA27-AA0B9209D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5CB07E-B0AD-4EE1-BD1D-A4B2543A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2E3F-AE2B-4097-BEA5-CF36330830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6570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ledning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03425" y="4624616"/>
            <a:ext cx="20377150" cy="2665184"/>
          </a:xfrm>
        </p:spPr>
        <p:txBody>
          <a:bodyPr anchor="b">
            <a:noAutofit/>
          </a:bodyPr>
          <a:lstStyle>
            <a:lvl1pPr algn="l">
              <a:defRPr sz="11000"/>
            </a:lvl1pPr>
          </a:lstStyle>
          <a:p>
            <a:r>
              <a:rPr lang="sv-SE" dirty="0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03425" y="7852229"/>
            <a:ext cx="19332575" cy="2663371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4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eller namn på presentatör</a:t>
            </a: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2225E36B-82A0-4EB4-94C2-74F36B240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100" y="3608616"/>
            <a:ext cx="3438917" cy="101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26331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2">
          <p15:clr>
            <a:srgbClr val="FBAE40"/>
          </p15:clr>
        </p15:guide>
        <p15:guide id="2" orient="horz" pos="45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dningsrubrik 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D07D70A8-5921-477A-88E1-B78037763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4384000" cy="13716000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24384000" cy="13716000"/>
          </a:xfrm>
          <a:solidFill>
            <a:schemeClr val="tx1">
              <a:alpha val="50000"/>
            </a:schemeClr>
          </a:solidFill>
        </p:spPr>
        <p:txBody>
          <a:bodyPr lIns="1998000" bIns="6426000" anchor="b">
            <a:noAutofit/>
          </a:bodyPr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69212" y="7852229"/>
            <a:ext cx="19332575" cy="266337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eller namn på presentatör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8480F5C0-0A95-497F-83E9-B85061893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9212" y="3606800"/>
            <a:ext cx="3432175" cy="101441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6154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2">
          <p15:clr>
            <a:srgbClr val="FBAE40"/>
          </p15:clr>
        </p15:guide>
        <p15:guide id="2" orient="horz" pos="45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rubrik (Internetdagarn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095BD9DF-BAD3-4181-9305-EBBE744DD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4384000" cy="13716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0"/>
            <a:ext cx="24383999" cy="13716000"/>
          </a:xfrm>
          <a:solidFill>
            <a:schemeClr val="tx1">
              <a:alpha val="56000"/>
            </a:schemeClr>
          </a:solidFill>
        </p:spPr>
        <p:txBody>
          <a:bodyPr bIns="612000" anchor="ctr">
            <a:normAutofit/>
          </a:bodyPr>
          <a:lstStyle>
            <a:lvl1pPr algn="ctr">
              <a:defRPr sz="1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994BA35-D8EF-49A1-83BB-E26A0AEE8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38300" y="3707984"/>
            <a:ext cx="5186107" cy="1083324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AD00C3D-95B7-474B-89E9-B21AEC26F5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38300" y="8105814"/>
            <a:ext cx="5186107" cy="1083324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90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4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D07D70A8-5921-477A-88E1-B78037763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4384000" cy="13716000"/>
          </a:xfrm>
          <a:solidFill>
            <a:schemeClr val="bg2"/>
          </a:solidFill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24384000" cy="13716000"/>
          </a:xfrm>
          <a:solidFill>
            <a:schemeClr val="tx1">
              <a:alpha val="50000"/>
            </a:schemeClr>
          </a:solidFill>
        </p:spPr>
        <p:txBody>
          <a:bodyPr lIns="1998000" bIns="6426000" anchor="b">
            <a:noAutofit/>
          </a:bodyPr>
          <a:lstStyle>
            <a:lvl1pPr algn="l">
              <a:defRPr sz="1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425" y="7852229"/>
            <a:ext cx="19332575" cy="2663371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8480F5C0-0A95-497F-83E9-B85061893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9212" y="3606800"/>
            <a:ext cx="3432175" cy="101441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9294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2">
          <p15:clr>
            <a:srgbClr val="FBAE40"/>
          </p15:clr>
        </p15:guide>
        <p15:guide id="2" orient="horz" pos="45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utan pix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59958"/>
            <a:ext cx="20377150" cy="233013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9216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med pixe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1DA5F9-A8BF-4E3D-BF18-925462488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229"/>
            <a:ext cx="1363807" cy="5455228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7841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med pixe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56A1BF-CB68-D74C-BD37-626D029A33C0}"/>
              </a:ext>
            </a:extLst>
          </p:cNvPr>
          <p:cNvSpPr/>
          <p:nvPr userDrawn="1"/>
        </p:nvSpPr>
        <p:spPr>
          <a:xfrm rot="14433520">
            <a:off x="19424369" y="3904572"/>
            <a:ext cx="9970061" cy="5585186"/>
          </a:xfrm>
          <a:custGeom>
            <a:avLst/>
            <a:gdLst>
              <a:gd name="connsiteX0" fmla="*/ 0 w 5461000"/>
              <a:gd name="connsiteY0" fmla="*/ 0 h 5461000"/>
              <a:gd name="connsiteX1" fmla="*/ 5461000 w 5461000"/>
              <a:gd name="connsiteY1" fmla="*/ 0 h 5461000"/>
              <a:gd name="connsiteX2" fmla="*/ 5461000 w 5461000"/>
              <a:gd name="connsiteY2" fmla="*/ 5461000 h 5461000"/>
              <a:gd name="connsiteX3" fmla="*/ 0 w 5461000"/>
              <a:gd name="connsiteY3" fmla="*/ 5461000 h 5461000"/>
              <a:gd name="connsiteX4" fmla="*/ 0 w 5461000"/>
              <a:gd name="connsiteY4" fmla="*/ 0 h 5461000"/>
              <a:gd name="connsiteX0" fmla="*/ 0 w 5461000"/>
              <a:gd name="connsiteY0" fmla="*/ 0 h 5461000"/>
              <a:gd name="connsiteX1" fmla="*/ 5461000 w 5461000"/>
              <a:gd name="connsiteY1" fmla="*/ 0 h 5461000"/>
              <a:gd name="connsiteX2" fmla="*/ 5461000 w 5461000"/>
              <a:gd name="connsiteY2" fmla="*/ 5461000 h 5461000"/>
              <a:gd name="connsiteX3" fmla="*/ 1661984 w 5461000"/>
              <a:gd name="connsiteY3" fmla="*/ 3394902 h 5461000"/>
              <a:gd name="connsiteX4" fmla="*/ 0 w 5461000"/>
              <a:gd name="connsiteY4" fmla="*/ 0 h 5461000"/>
              <a:gd name="connsiteX0" fmla="*/ 0 w 10042121"/>
              <a:gd name="connsiteY0" fmla="*/ 0 h 5509191"/>
              <a:gd name="connsiteX1" fmla="*/ 10042121 w 10042121"/>
              <a:gd name="connsiteY1" fmla="*/ 48191 h 5509191"/>
              <a:gd name="connsiteX2" fmla="*/ 10042121 w 10042121"/>
              <a:gd name="connsiteY2" fmla="*/ 5509191 h 5509191"/>
              <a:gd name="connsiteX3" fmla="*/ 6243105 w 10042121"/>
              <a:gd name="connsiteY3" fmla="*/ 3443093 h 5509191"/>
              <a:gd name="connsiteX4" fmla="*/ 0 w 10042121"/>
              <a:gd name="connsiteY4" fmla="*/ 0 h 5509191"/>
              <a:gd name="connsiteX0" fmla="*/ 0 w 10042121"/>
              <a:gd name="connsiteY0" fmla="*/ 0 h 5509191"/>
              <a:gd name="connsiteX1" fmla="*/ 10042121 w 10042121"/>
              <a:gd name="connsiteY1" fmla="*/ 48191 h 5509191"/>
              <a:gd name="connsiteX2" fmla="*/ 10042121 w 10042121"/>
              <a:gd name="connsiteY2" fmla="*/ 5509191 h 5509191"/>
              <a:gd name="connsiteX3" fmla="*/ 6198865 w 10042121"/>
              <a:gd name="connsiteY3" fmla="*/ 3418123 h 5509191"/>
              <a:gd name="connsiteX4" fmla="*/ 0 w 10042121"/>
              <a:gd name="connsiteY4" fmla="*/ 0 h 5509191"/>
              <a:gd name="connsiteX0" fmla="*/ 0 w 9942241"/>
              <a:gd name="connsiteY0" fmla="*/ 0 h 5686150"/>
              <a:gd name="connsiteX1" fmla="*/ 9942241 w 9942241"/>
              <a:gd name="connsiteY1" fmla="*/ 225150 h 5686150"/>
              <a:gd name="connsiteX2" fmla="*/ 9942241 w 9942241"/>
              <a:gd name="connsiteY2" fmla="*/ 5686150 h 5686150"/>
              <a:gd name="connsiteX3" fmla="*/ 6098985 w 9942241"/>
              <a:gd name="connsiteY3" fmla="*/ 3595082 h 5686150"/>
              <a:gd name="connsiteX4" fmla="*/ 0 w 9942241"/>
              <a:gd name="connsiteY4" fmla="*/ 0 h 5686150"/>
              <a:gd name="connsiteX0" fmla="*/ 0 w 9942241"/>
              <a:gd name="connsiteY0" fmla="*/ 0 h 5686150"/>
              <a:gd name="connsiteX1" fmla="*/ 9942241 w 9942241"/>
              <a:gd name="connsiteY1" fmla="*/ 225150 h 5686150"/>
              <a:gd name="connsiteX2" fmla="*/ 9942241 w 9942241"/>
              <a:gd name="connsiteY2" fmla="*/ 5686150 h 5686150"/>
              <a:gd name="connsiteX3" fmla="*/ 0 w 9942241"/>
              <a:gd name="connsiteY3" fmla="*/ 0 h 5686150"/>
              <a:gd name="connsiteX0" fmla="*/ 0 w 9970061"/>
              <a:gd name="connsiteY0" fmla="*/ 0 h 5585186"/>
              <a:gd name="connsiteX1" fmla="*/ 9942241 w 9970061"/>
              <a:gd name="connsiteY1" fmla="*/ 225150 h 5585186"/>
              <a:gd name="connsiteX2" fmla="*/ 9970061 w 9970061"/>
              <a:gd name="connsiteY2" fmla="*/ 5585186 h 5585186"/>
              <a:gd name="connsiteX3" fmla="*/ 0 w 9970061"/>
              <a:gd name="connsiteY3" fmla="*/ 0 h 558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0061" h="5585186">
                <a:moveTo>
                  <a:pt x="0" y="0"/>
                </a:moveTo>
                <a:lnTo>
                  <a:pt x="9942241" y="225150"/>
                </a:lnTo>
                <a:lnTo>
                  <a:pt x="9970061" y="55851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5256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v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59958"/>
            <a:ext cx="20377150" cy="23301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E6FCB348-E8E1-1340-9D4C-36C2E7E9A19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9456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(bebis med mob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26305972-0C30-4B44-9742-08AB4D8856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54106" y="12975421"/>
            <a:ext cx="5020483" cy="4078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38473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(sla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C817A5B9-320F-6B47-BAFC-3D86A0F60D5C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3376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med pixlar (hjär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5825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(Sökkriti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12601F70-9637-7D4E-AF53-E109C2DD54E0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5574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med pixlar (Internetdagarn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tshållare för bild 39">
            <a:extLst>
              <a:ext uri="{FF2B5EF4-FFF2-40B4-BE49-F238E27FC236}">
                <a16:creationId xmlns:a16="http://schemas.microsoft.com/office/drawing/2014/main" id="{F7F5491B-3AAF-4BFA-B521-3FBB82EE1E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15312" y="0"/>
            <a:ext cx="14268689" cy="13716000"/>
          </a:xfrm>
          <a:custGeom>
            <a:avLst/>
            <a:gdLst>
              <a:gd name="connsiteX0" fmla="*/ 1673440 w 14268689"/>
              <a:gd name="connsiteY0" fmla="*/ 515599 h 13716000"/>
              <a:gd name="connsiteX1" fmla="*/ 1060076 w 14268689"/>
              <a:gd name="connsiteY1" fmla="*/ 679949 h 13716000"/>
              <a:gd name="connsiteX2" fmla="*/ 1224427 w 14268689"/>
              <a:gd name="connsiteY2" fmla="*/ 1293313 h 13716000"/>
              <a:gd name="connsiteX3" fmla="*/ 1837791 w 14268689"/>
              <a:gd name="connsiteY3" fmla="*/ 1128962 h 13716000"/>
              <a:gd name="connsiteX4" fmla="*/ 220486 w 14268689"/>
              <a:gd name="connsiteY4" fmla="*/ 0 h 13716000"/>
              <a:gd name="connsiteX5" fmla="*/ 14268689 w 14268689"/>
              <a:gd name="connsiteY5" fmla="*/ 0 h 13716000"/>
              <a:gd name="connsiteX6" fmla="*/ 14268689 w 14268689"/>
              <a:gd name="connsiteY6" fmla="*/ 13716000 h 13716000"/>
              <a:gd name="connsiteX7" fmla="*/ 3895678 w 14268689"/>
              <a:gd name="connsiteY7" fmla="*/ 13716000 h 13716000"/>
              <a:gd name="connsiteX8" fmla="*/ 3569368 w 14268689"/>
              <a:gd name="connsiteY8" fmla="*/ 12498193 h 13716000"/>
              <a:gd name="connsiteX9" fmla="*/ 2957275 w 14268689"/>
              <a:gd name="connsiteY9" fmla="*/ 12662202 h 13716000"/>
              <a:gd name="connsiteX10" fmla="*/ 2797240 w 14268689"/>
              <a:gd name="connsiteY10" fmla="*/ 12064943 h 13716000"/>
              <a:gd name="connsiteX11" fmla="*/ 3409332 w 14268689"/>
              <a:gd name="connsiteY11" fmla="*/ 11900933 h 13716000"/>
              <a:gd name="connsiteX12" fmla="*/ 2094531 w 14268689"/>
              <a:gd name="connsiteY12" fmla="*/ 6994030 h 13716000"/>
              <a:gd name="connsiteX13" fmla="*/ 1482438 w 14268689"/>
              <a:gd name="connsiteY13" fmla="*/ 7158039 h 13716000"/>
              <a:gd name="connsiteX14" fmla="*/ 1150451 w 14268689"/>
              <a:gd name="connsiteY14" fmla="*/ 5919048 h 13716000"/>
              <a:gd name="connsiteX15" fmla="*/ 1762545 w 14268689"/>
              <a:gd name="connsiteY15" fmla="*/ 5755038 h 13716000"/>
              <a:gd name="connsiteX16" fmla="*/ 776444 w 14268689"/>
              <a:gd name="connsiteY16" fmla="*/ 2074859 h 13716000"/>
              <a:gd name="connsiteX17" fmla="*/ 164351 w 14268689"/>
              <a:gd name="connsiteY17" fmla="*/ 2238869 h 13716000"/>
              <a:gd name="connsiteX18" fmla="*/ 0 w 14268689"/>
              <a:gd name="connsiteY18" fmla="*/ 1625508 h 13716000"/>
              <a:gd name="connsiteX19" fmla="*/ 612095 w 14268689"/>
              <a:gd name="connsiteY19" fmla="*/ 146149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268689" h="13716000">
                <a:moveTo>
                  <a:pt x="1673440" y="515599"/>
                </a:moveTo>
                <a:lnTo>
                  <a:pt x="1060076" y="679949"/>
                </a:lnTo>
                <a:lnTo>
                  <a:pt x="1224427" y="1293313"/>
                </a:lnTo>
                <a:lnTo>
                  <a:pt x="1837791" y="1128962"/>
                </a:lnTo>
                <a:close/>
                <a:moveTo>
                  <a:pt x="220486" y="0"/>
                </a:moveTo>
                <a:lnTo>
                  <a:pt x="14268689" y="0"/>
                </a:lnTo>
                <a:lnTo>
                  <a:pt x="14268689" y="13716000"/>
                </a:lnTo>
                <a:lnTo>
                  <a:pt x="3895678" y="13716000"/>
                </a:lnTo>
                <a:lnTo>
                  <a:pt x="3569368" y="12498193"/>
                </a:lnTo>
                <a:lnTo>
                  <a:pt x="2957275" y="12662202"/>
                </a:lnTo>
                <a:lnTo>
                  <a:pt x="2797240" y="12064943"/>
                </a:lnTo>
                <a:lnTo>
                  <a:pt x="3409332" y="11900933"/>
                </a:lnTo>
                <a:lnTo>
                  <a:pt x="2094531" y="6994030"/>
                </a:lnTo>
                <a:lnTo>
                  <a:pt x="1482438" y="7158039"/>
                </a:lnTo>
                <a:lnTo>
                  <a:pt x="1150451" y="5919048"/>
                </a:lnTo>
                <a:lnTo>
                  <a:pt x="1762545" y="5755038"/>
                </a:lnTo>
                <a:lnTo>
                  <a:pt x="776444" y="2074859"/>
                </a:lnTo>
                <a:lnTo>
                  <a:pt x="164351" y="2238869"/>
                </a:lnTo>
                <a:lnTo>
                  <a:pt x="0" y="1625508"/>
                </a:lnTo>
                <a:lnTo>
                  <a:pt x="612095" y="146149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8" name="Platshållare för text 37">
            <a:extLst>
              <a:ext uri="{FF2B5EF4-FFF2-40B4-BE49-F238E27FC236}">
                <a16:creationId xmlns:a16="http://schemas.microsoft.com/office/drawing/2014/main" id="{9532A1FD-9C69-4EF8-8DBD-CF5313AEF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45121" y="12088740"/>
            <a:ext cx="867427" cy="867427"/>
          </a:xfrm>
          <a:custGeom>
            <a:avLst/>
            <a:gdLst>
              <a:gd name="connsiteX0" fmla="*/ 317500 w 867427"/>
              <a:gd name="connsiteY0" fmla="*/ 0 h 867427"/>
              <a:gd name="connsiteX1" fmla="*/ 867427 w 867427"/>
              <a:gd name="connsiteY1" fmla="*/ 317500 h 867427"/>
              <a:gd name="connsiteX2" fmla="*/ 549927 w 867427"/>
              <a:gd name="connsiteY2" fmla="*/ 867427 h 867427"/>
              <a:gd name="connsiteX3" fmla="*/ 0 w 867427"/>
              <a:gd name="connsiteY3" fmla="*/ 549927 h 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427" h="867427">
                <a:moveTo>
                  <a:pt x="317500" y="0"/>
                </a:moveTo>
                <a:lnTo>
                  <a:pt x="867427" y="317500"/>
                </a:lnTo>
                <a:lnTo>
                  <a:pt x="549927" y="867427"/>
                </a:lnTo>
                <a:lnTo>
                  <a:pt x="0" y="54992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7D1986A-411C-4413-BF51-5BBBC696A7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26377" y="1293312"/>
            <a:ext cx="777715" cy="777715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2" name="Platshållare för text 41">
            <a:extLst>
              <a:ext uri="{FF2B5EF4-FFF2-40B4-BE49-F238E27FC236}">
                <a16:creationId xmlns:a16="http://schemas.microsoft.com/office/drawing/2014/main" id="{5689245D-A225-47B8-84B9-9449837291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20328" y="11720480"/>
            <a:ext cx="777715" cy="777715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2C4669D9-D259-BC4E-B4DD-3B70C0CD600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340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(Emoji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253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095BD9DF-BAD3-4181-9305-EBBE744DD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4384000" cy="13716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24383999" cy="13716000"/>
          </a:xfrm>
          <a:solidFill>
            <a:schemeClr val="tx1">
              <a:alpha val="50000"/>
            </a:schemeClr>
          </a:solidFill>
        </p:spPr>
        <p:txBody>
          <a:bodyPr bIns="612000" anchor="ctr">
            <a:normAutofit/>
          </a:bodyPr>
          <a:lstStyle>
            <a:lvl1pPr algn="ctr">
              <a:defRPr sz="1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994BA35-D8EF-49A1-83BB-E26A0AEE8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38300" y="3707984"/>
            <a:ext cx="5186107" cy="1083324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AD00C3D-95B7-474B-89E9-B21AEC26F5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38300" y="8105814"/>
            <a:ext cx="5186107" cy="1083324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45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47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(Mobil och h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5698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med pixlar (Kretsk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3160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med pixlar (Händer på tangentbo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4632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(Hjär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pasted-image.pdf">
            <a:extLst>
              <a:ext uri="{FF2B5EF4-FFF2-40B4-BE49-F238E27FC236}">
                <a16:creationId xmlns:a16="http://schemas.microsoft.com/office/drawing/2014/main" id="{D6BB1DFC-3D9B-8740-8292-DE53DB9499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54106" y="12975421"/>
            <a:ext cx="5020483" cy="4078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62538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044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03425" y="4624616"/>
            <a:ext cx="20377150" cy="2665184"/>
          </a:xfrm>
        </p:spPr>
        <p:txBody>
          <a:bodyPr anchor="b">
            <a:noAutofit/>
          </a:bodyPr>
          <a:lstStyle>
            <a:lvl1pPr algn="l">
              <a:defRPr sz="14000"/>
            </a:lvl1pPr>
          </a:lstStyle>
          <a:p>
            <a:r>
              <a:rPr lang="sv-SE" dirty="0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425" y="7852229"/>
            <a:ext cx="19332575" cy="2663371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2225E36B-82A0-4EB4-94C2-74F36B240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100" y="3608616"/>
            <a:ext cx="3438917" cy="101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51854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2">
          <p15:clr>
            <a:srgbClr val="FBAE40"/>
          </p15:clr>
        </p15:guide>
        <p15:guide id="2" orient="horz" pos="45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D07D70A8-5921-477A-88E1-B78037763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4384000" cy="13716000"/>
          </a:xfrm>
          <a:solidFill>
            <a:schemeClr val="bg2"/>
          </a:solidFill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24384000" cy="13716000"/>
          </a:xfrm>
          <a:solidFill>
            <a:schemeClr val="tx1">
              <a:alpha val="50000"/>
            </a:schemeClr>
          </a:solidFill>
        </p:spPr>
        <p:txBody>
          <a:bodyPr lIns="1998000" bIns="6426000" anchor="b">
            <a:noAutofit/>
          </a:bodyPr>
          <a:lstStyle>
            <a:lvl1pPr algn="l">
              <a:defRPr sz="1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425" y="7852229"/>
            <a:ext cx="19332575" cy="2663371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8480F5C0-0A95-497F-83E9-B85061893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9212" y="3606800"/>
            <a:ext cx="3432175" cy="101441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015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2">
          <p15:clr>
            <a:srgbClr val="FBAE40"/>
          </p15:clr>
        </p15:guide>
        <p15:guide id="2" orient="horz" pos="456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095BD9DF-BAD3-4181-9305-EBBE744DD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4384000" cy="13716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24383999" cy="13716000"/>
          </a:xfrm>
          <a:solidFill>
            <a:schemeClr val="tx1">
              <a:alpha val="50000"/>
            </a:schemeClr>
          </a:solidFill>
        </p:spPr>
        <p:txBody>
          <a:bodyPr bIns="612000" anchor="ctr">
            <a:normAutofit/>
          </a:bodyPr>
          <a:lstStyle>
            <a:lvl1pPr algn="ctr">
              <a:defRPr sz="1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994BA35-D8EF-49A1-83BB-E26A0AEE8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38300" y="3707984"/>
            <a:ext cx="5186107" cy="1083324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AD00C3D-95B7-474B-89E9-B21AEC26F5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38300" y="8105814"/>
            <a:ext cx="5186107" cy="1083324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957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47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1DA5F9-A8BF-4E3D-BF18-925462488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229"/>
            <a:ext cx="1363807" cy="5455228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8261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423" y="3708400"/>
            <a:ext cx="13068301" cy="8702675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1DA5F9-A8BF-4E3D-BF18-925462488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229"/>
            <a:ext cx="1363807" cy="5455228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8361F9D-C556-4097-816D-A1EE60E0DA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395576" y="3689350"/>
            <a:ext cx="6985000" cy="872172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66739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  <p15:guide id="2" pos="9494">
          <p15:clr>
            <a:srgbClr val="FBAE40"/>
          </p15:clr>
        </p15:guide>
        <p15:guide id="3" pos="969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1DA5F9-A8BF-4E3D-BF18-925462488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229"/>
            <a:ext cx="1363807" cy="5455228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2051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660433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Halvsida enke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684B57-3126-44FE-82E4-27EDD662FEF9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5897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 Röd Halvsida specia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068EC8E8-5A61-4455-ABF8-07CB6C7205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60758" y="0"/>
            <a:ext cx="14423243" cy="13716000"/>
          </a:xfrm>
          <a:custGeom>
            <a:avLst/>
            <a:gdLst>
              <a:gd name="connsiteX0" fmla="*/ 381780 w 14423243"/>
              <a:gd name="connsiteY0" fmla="*/ 0 h 13716000"/>
              <a:gd name="connsiteX1" fmla="*/ 14423243 w 14423243"/>
              <a:gd name="connsiteY1" fmla="*/ 0 h 13716000"/>
              <a:gd name="connsiteX2" fmla="*/ 14423243 w 14423243"/>
              <a:gd name="connsiteY2" fmla="*/ 13716000 h 13716000"/>
              <a:gd name="connsiteX3" fmla="*/ 3400930 w 14423243"/>
              <a:gd name="connsiteY3" fmla="*/ 13716000 h 13716000"/>
              <a:gd name="connsiteX4" fmla="*/ 2957273 w 14423243"/>
              <a:gd name="connsiteY4" fmla="*/ 12060253 h 13716000"/>
              <a:gd name="connsiteX5" fmla="*/ 3569367 w 14423243"/>
              <a:gd name="connsiteY5" fmla="*/ 11896243 h 13716000"/>
              <a:gd name="connsiteX6" fmla="*/ 3733718 w 14423243"/>
              <a:gd name="connsiteY6" fmla="*/ 12509606 h 13716000"/>
              <a:gd name="connsiteX7" fmla="*/ 4347082 w 14423243"/>
              <a:gd name="connsiteY7" fmla="*/ 12345255 h 13716000"/>
              <a:gd name="connsiteX8" fmla="*/ 4182730 w 14423243"/>
              <a:gd name="connsiteY8" fmla="*/ 11731892 h 13716000"/>
              <a:gd name="connsiteX9" fmla="*/ 3569367 w 14423243"/>
              <a:gd name="connsiteY9" fmla="*/ 11896242 h 13716000"/>
              <a:gd name="connsiteX10" fmla="*/ 3076316 w 14423243"/>
              <a:gd name="connsiteY10" fmla="*/ 10056153 h 13716000"/>
              <a:gd name="connsiteX11" fmla="*/ 2464224 w 14423243"/>
              <a:gd name="connsiteY11" fmla="*/ 10220163 h 13716000"/>
              <a:gd name="connsiteX12" fmla="*/ 2299874 w 14423243"/>
              <a:gd name="connsiteY12" fmla="*/ 9606801 h 13716000"/>
              <a:gd name="connsiteX13" fmla="*/ 2911967 w 14423243"/>
              <a:gd name="connsiteY13" fmla="*/ 9442791 h 13716000"/>
              <a:gd name="connsiteX14" fmla="*/ 776442 w 14423243"/>
              <a:gd name="connsiteY14" fmla="*/ 1472907 h 13716000"/>
              <a:gd name="connsiteX15" fmla="*/ 164349 w 14423243"/>
              <a:gd name="connsiteY15" fmla="*/ 1636917 h 13716000"/>
              <a:gd name="connsiteX16" fmla="*/ 0 w 14423243"/>
              <a:gd name="connsiteY16" fmla="*/ 1023555 h 13716000"/>
              <a:gd name="connsiteX17" fmla="*/ 612093 w 14423243"/>
              <a:gd name="connsiteY17" fmla="*/ 859545 h 13716000"/>
              <a:gd name="connsiteX18" fmla="*/ 775416 w 14423243"/>
              <a:gd name="connsiteY18" fmla="*/ 1469074 h 13716000"/>
              <a:gd name="connsiteX19" fmla="*/ 1388779 w 14423243"/>
              <a:gd name="connsiteY19" fmla="*/ 1304724 h 13716000"/>
              <a:gd name="connsiteX20" fmla="*/ 1224429 w 14423243"/>
              <a:gd name="connsiteY20" fmla="*/ 691360 h 13716000"/>
              <a:gd name="connsiteX21" fmla="*/ 611067 w 14423243"/>
              <a:gd name="connsiteY21" fmla="*/ 85571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423243" h="13716000">
                <a:moveTo>
                  <a:pt x="381780" y="0"/>
                </a:moveTo>
                <a:lnTo>
                  <a:pt x="14423243" y="0"/>
                </a:lnTo>
                <a:lnTo>
                  <a:pt x="14423243" y="13716000"/>
                </a:lnTo>
                <a:lnTo>
                  <a:pt x="3400930" y="13716000"/>
                </a:lnTo>
                <a:lnTo>
                  <a:pt x="2957273" y="12060253"/>
                </a:lnTo>
                <a:lnTo>
                  <a:pt x="3569367" y="11896243"/>
                </a:lnTo>
                <a:lnTo>
                  <a:pt x="3733718" y="12509606"/>
                </a:lnTo>
                <a:lnTo>
                  <a:pt x="4347082" y="12345255"/>
                </a:lnTo>
                <a:lnTo>
                  <a:pt x="4182730" y="11731892"/>
                </a:lnTo>
                <a:lnTo>
                  <a:pt x="3569367" y="11896242"/>
                </a:lnTo>
                <a:lnTo>
                  <a:pt x="3076316" y="10056153"/>
                </a:lnTo>
                <a:lnTo>
                  <a:pt x="2464224" y="10220163"/>
                </a:lnTo>
                <a:lnTo>
                  <a:pt x="2299874" y="9606801"/>
                </a:lnTo>
                <a:lnTo>
                  <a:pt x="2911967" y="9442791"/>
                </a:lnTo>
                <a:lnTo>
                  <a:pt x="776442" y="1472907"/>
                </a:lnTo>
                <a:lnTo>
                  <a:pt x="164349" y="1636917"/>
                </a:lnTo>
                <a:lnTo>
                  <a:pt x="0" y="1023555"/>
                </a:lnTo>
                <a:lnTo>
                  <a:pt x="612093" y="859545"/>
                </a:lnTo>
                <a:lnTo>
                  <a:pt x="775416" y="1469074"/>
                </a:lnTo>
                <a:lnTo>
                  <a:pt x="1388779" y="1304724"/>
                </a:lnTo>
                <a:lnTo>
                  <a:pt x="1224429" y="691360"/>
                </a:lnTo>
                <a:lnTo>
                  <a:pt x="611067" y="85571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8" name="Platshållare för text 37">
            <a:extLst>
              <a:ext uri="{FF2B5EF4-FFF2-40B4-BE49-F238E27FC236}">
                <a16:creationId xmlns:a16="http://schemas.microsoft.com/office/drawing/2014/main" id="{9532A1FD-9C69-4EF8-8DBD-CF5313AEF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45121" y="12088740"/>
            <a:ext cx="867427" cy="867427"/>
          </a:xfrm>
          <a:custGeom>
            <a:avLst/>
            <a:gdLst>
              <a:gd name="connsiteX0" fmla="*/ 317500 w 867427"/>
              <a:gd name="connsiteY0" fmla="*/ 0 h 867427"/>
              <a:gd name="connsiteX1" fmla="*/ 867427 w 867427"/>
              <a:gd name="connsiteY1" fmla="*/ 317500 h 867427"/>
              <a:gd name="connsiteX2" fmla="*/ 549927 w 867427"/>
              <a:gd name="connsiteY2" fmla="*/ 867427 h 867427"/>
              <a:gd name="connsiteX3" fmla="*/ 0 w 867427"/>
              <a:gd name="connsiteY3" fmla="*/ 549927 h 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427" h="867427">
                <a:moveTo>
                  <a:pt x="317500" y="0"/>
                </a:moveTo>
                <a:lnTo>
                  <a:pt x="867427" y="317500"/>
                </a:lnTo>
                <a:lnTo>
                  <a:pt x="549927" y="867427"/>
                </a:lnTo>
                <a:lnTo>
                  <a:pt x="0" y="549927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7" name="Platshållare för text 36">
            <a:extLst>
              <a:ext uri="{FF2B5EF4-FFF2-40B4-BE49-F238E27FC236}">
                <a16:creationId xmlns:a16="http://schemas.microsoft.com/office/drawing/2014/main" id="{3A9F0383-C5DE-425A-885D-C674590A56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82380" y="12509605"/>
            <a:ext cx="776444" cy="777373"/>
          </a:xfrm>
          <a:custGeom>
            <a:avLst/>
            <a:gdLst>
              <a:gd name="connsiteX0" fmla="*/ 612094 w 776444"/>
              <a:gd name="connsiteY0" fmla="*/ 0 h 777373"/>
              <a:gd name="connsiteX1" fmla="*/ 776444 w 776444"/>
              <a:gd name="connsiteY1" fmla="*/ 613363 h 777373"/>
              <a:gd name="connsiteX2" fmla="*/ 164350 w 776444"/>
              <a:gd name="connsiteY2" fmla="*/ 777373 h 777373"/>
              <a:gd name="connsiteX3" fmla="*/ 0 w 776444"/>
              <a:gd name="connsiteY3" fmla="*/ 164010 h 77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444" h="777373">
                <a:moveTo>
                  <a:pt x="612094" y="0"/>
                </a:moveTo>
                <a:lnTo>
                  <a:pt x="776444" y="613363"/>
                </a:lnTo>
                <a:lnTo>
                  <a:pt x="164350" y="777373"/>
                </a:lnTo>
                <a:lnTo>
                  <a:pt x="0" y="164010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30522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art text Halvsida enke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36C26756-9E03-455B-94BD-F7F06F40C09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56407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art text Halvsida specia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tshållare för bild 39">
            <a:extLst>
              <a:ext uri="{FF2B5EF4-FFF2-40B4-BE49-F238E27FC236}">
                <a16:creationId xmlns:a16="http://schemas.microsoft.com/office/drawing/2014/main" id="{F7F5491B-3AAF-4BFA-B521-3FBB82EE1E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15312" y="0"/>
            <a:ext cx="14268689" cy="13716000"/>
          </a:xfrm>
          <a:custGeom>
            <a:avLst/>
            <a:gdLst>
              <a:gd name="connsiteX0" fmla="*/ 1673440 w 14268689"/>
              <a:gd name="connsiteY0" fmla="*/ 515599 h 13716000"/>
              <a:gd name="connsiteX1" fmla="*/ 1060076 w 14268689"/>
              <a:gd name="connsiteY1" fmla="*/ 679949 h 13716000"/>
              <a:gd name="connsiteX2" fmla="*/ 1224427 w 14268689"/>
              <a:gd name="connsiteY2" fmla="*/ 1293313 h 13716000"/>
              <a:gd name="connsiteX3" fmla="*/ 1837791 w 14268689"/>
              <a:gd name="connsiteY3" fmla="*/ 1128962 h 13716000"/>
              <a:gd name="connsiteX4" fmla="*/ 220486 w 14268689"/>
              <a:gd name="connsiteY4" fmla="*/ 0 h 13716000"/>
              <a:gd name="connsiteX5" fmla="*/ 14268689 w 14268689"/>
              <a:gd name="connsiteY5" fmla="*/ 0 h 13716000"/>
              <a:gd name="connsiteX6" fmla="*/ 14268689 w 14268689"/>
              <a:gd name="connsiteY6" fmla="*/ 13716000 h 13716000"/>
              <a:gd name="connsiteX7" fmla="*/ 3895678 w 14268689"/>
              <a:gd name="connsiteY7" fmla="*/ 13716000 h 13716000"/>
              <a:gd name="connsiteX8" fmla="*/ 3569368 w 14268689"/>
              <a:gd name="connsiteY8" fmla="*/ 12498193 h 13716000"/>
              <a:gd name="connsiteX9" fmla="*/ 2957275 w 14268689"/>
              <a:gd name="connsiteY9" fmla="*/ 12662202 h 13716000"/>
              <a:gd name="connsiteX10" fmla="*/ 2797240 w 14268689"/>
              <a:gd name="connsiteY10" fmla="*/ 12064943 h 13716000"/>
              <a:gd name="connsiteX11" fmla="*/ 3409332 w 14268689"/>
              <a:gd name="connsiteY11" fmla="*/ 11900933 h 13716000"/>
              <a:gd name="connsiteX12" fmla="*/ 2094531 w 14268689"/>
              <a:gd name="connsiteY12" fmla="*/ 6994030 h 13716000"/>
              <a:gd name="connsiteX13" fmla="*/ 1482438 w 14268689"/>
              <a:gd name="connsiteY13" fmla="*/ 7158039 h 13716000"/>
              <a:gd name="connsiteX14" fmla="*/ 1150451 w 14268689"/>
              <a:gd name="connsiteY14" fmla="*/ 5919048 h 13716000"/>
              <a:gd name="connsiteX15" fmla="*/ 1762545 w 14268689"/>
              <a:gd name="connsiteY15" fmla="*/ 5755038 h 13716000"/>
              <a:gd name="connsiteX16" fmla="*/ 776444 w 14268689"/>
              <a:gd name="connsiteY16" fmla="*/ 2074859 h 13716000"/>
              <a:gd name="connsiteX17" fmla="*/ 164351 w 14268689"/>
              <a:gd name="connsiteY17" fmla="*/ 2238869 h 13716000"/>
              <a:gd name="connsiteX18" fmla="*/ 0 w 14268689"/>
              <a:gd name="connsiteY18" fmla="*/ 1625508 h 13716000"/>
              <a:gd name="connsiteX19" fmla="*/ 612095 w 14268689"/>
              <a:gd name="connsiteY19" fmla="*/ 146149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268689" h="13716000">
                <a:moveTo>
                  <a:pt x="1673440" y="515599"/>
                </a:moveTo>
                <a:lnTo>
                  <a:pt x="1060076" y="679949"/>
                </a:lnTo>
                <a:lnTo>
                  <a:pt x="1224427" y="1293313"/>
                </a:lnTo>
                <a:lnTo>
                  <a:pt x="1837791" y="1128962"/>
                </a:lnTo>
                <a:close/>
                <a:moveTo>
                  <a:pt x="220486" y="0"/>
                </a:moveTo>
                <a:lnTo>
                  <a:pt x="14268689" y="0"/>
                </a:lnTo>
                <a:lnTo>
                  <a:pt x="14268689" y="13716000"/>
                </a:lnTo>
                <a:lnTo>
                  <a:pt x="3895678" y="13716000"/>
                </a:lnTo>
                <a:lnTo>
                  <a:pt x="3569368" y="12498193"/>
                </a:lnTo>
                <a:lnTo>
                  <a:pt x="2957275" y="12662202"/>
                </a:lnTo>
                <a:lnTo>
                  <a:pt x="2797240" y="12064943"/>
                </a:lnTo>
                <a:lnTo>
                  <a:pt x="3409332" y="11900933"/>
                </a:lnTo>
                <a:lnTo>
                  <a:pt x="2094531" y="6994030"/>
                </a:lnTo>
                <a:lnTo>
                  <a:pt x="1482438" y="7158039"/>
                </a:lnTo>
                <a:lnTo>
                  <a:pt x="1150451" y="5919048"/>
                </a:lnTo>
                <a:lnTo>
                  <a:pt x="1762545" y="5755038"/>
                </a:lnTo>
                <a:lnTo>
                  <a:pt x="776444" y="2074859"/>
                </a:lnTo>
                <a:lnTo>
                  <a:pt x="164351" y="2238869"/>
                </a:lnTo>
                <a:lnTo>
                  <a:pt x="0" y="1625508"/>
                </a:lnTo>
                <a:lnTo>
                  <a:pt x="612095" y="146149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8" name="Platshållare för text 37">
            <a:extLst>
              <a:ext uri="{FF2B5EF4-FFF2-40B4-BE49-F238E27FC236}">
                <a16:creationId xmlns:a16="http://schemas.microsoft.com/office/drawing/2014/main" id="{9532A1FD-9C69-4EF8-8DBD-CF5313AEF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45121" y="12088740"/>
            <a:ext cx="867427" cy="867427"/>
          </a:xfrm>
          <a:custGeom>
            <a:avLst/>
            <a:gdLst>
              <a:gd name="connsiteX0" fmla="*/ 317500 w 867427"/>
              <a:gd name="connsiteY0" fmla="*/ 0 h 867427"/>
              <a:gd name="connsiteX1" fmla="*/ 867427 w 867427"/>
              <a:gd name="connsiteY1" fmla="*/ 317500 h 867427"/>
              <a:gd name="connsiteX2" fmla="*/ 549927 w 867427"/>
              <a:gd name="connsiteY2" fmla="*/ 867427 h 867427"/>
              <a:gd name="connsiteX3" fmla="*/ 0 w 867427"/>
              <a:gd name="connsiteY3" fmla="*/ 549927 h 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427" h="867427">
                <a:moveTo>
                  <a:pt x="317500" y="0"/>
                </a:moveTo>
                <a:lnTo>
                  <a:pt x="867427" y="317500"/>
                </a:lnTo>
                <a:lnTo>
                  <a:pt x="549927" y="867427"/>
                </a:lnTo>
                <a:lnTo>
                  <a:pt x="0" y="54992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7D1986A-411C-4413-BF51-5BBBC696A7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26377" y="1293312"/>
            <a:ext cx="777715" cy="777715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2" name="Platshållare för text 41">
            <a:extLst>
              <a:ext uri="{FF2B5EF4-FFF2-40B4-BE49-F238E27FC236}">
                <a16:creationId xmlns:a16="http://schemas.microsoft.com/office/drawing/2014/main" id="{5689245D-A225-47B8-84B9-9449837291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20328" y="11720480"/>
            <a:ext cx="777715" cy="777715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4859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Halvsida specia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80391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Halvsida enke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2928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 text Halvsida specia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6658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 text Halvsida enke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167151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54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423" y="3708400"/>
            <a:ext cx="13068301" cy="8702675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1DA5F9-A8BF-4E3D-BF18-925462488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229"/>
            <a:ext cx="1363807" cy="5455228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8361F9D-C556-4097-816D-A1EE60E0DA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395576" y="3689350"/>
            <a:ext cx="6985000" cy="872172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7378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 userDrawn="1">
          <p15:clr>
            <a:srgbClr val="FBAE40"/>
          </p15:clr>
        </p15:guide>
        <p15:guide id="2" pos="9494" userDrawn="1">
          <p15:clr>
            <a:srgbClr val="FBAE40"/>
          </p15:clr>
        </p15:guide>
        <p15:guide id="3" pos="969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 utan pix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59958"/>
            <a:ext cx="20377150" cy="233013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65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5909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Halvsida enke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684B57-3126-44FE-82E4-27EDD662FEF9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05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 Röd Halvsida specia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068EC8E8-5A61-4455-ABF8-07CB6C7205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60758" y="0"/>
            <a:ext cx="14423243" cy="13716000"/>
          </a:xfrm>
          <a:custGeom>
            <a:avLst/>
            <a:gdLst>
              <a:gd name="connsiteX0" fmla="*/ 381780 w 14423243"/>
              <a:gd name="connsiteY0" fmla="*/ 0 h 13716000"/>
              <a:gd name="connsiteX1" fmla="*/ 14423243 w 14423243"/>
              <a:gd name="connsiteY1" fmla="*/ 0 h 13716000"/>
              <a:gd name="connsiteX2" fmla="*/ 14423243 w 14423243"/>
              <a:gd name="connsiteY2" fmla="*/ 13716000 h 13716000"/>
              <a:gd name="connsiteX3" fmla="*/ 3400930 w 14423243"/>
              <a:gd name="connsiteY3" fmla="*/ 13716000 h 13716000"/>
              <a:gd name="connsiteX4" fmla="*/ 2957273 w 14423243"/>
              <a:gd name="connsiteY4" fmla="*/ 12060253 h 13716000"/>
              <a:gd name="connsiteX5" fmla="*/ 3569367 w 14423243"/>
              <a:gd name="connsiteY5" fmla="*/ 11896243 h 13716000"/>
              <a:gd name="connsiteX6" fmla="*/ 3733718 w 14423243"/>
              <a:gd name="connsiteY6" fmla="*/ 12509606 h 13716000"/>
              <a:gd name="connsiteX7" fmla="*/ 4347082 w 14423243"/>
              <a:gd name="connsiteY7" fmla="*/ 12345255 h 13716000"/>
              <a:gd name="connsiteX8" fmla="*/ 4182730 w 14423243"/>
              <a:gd name="connsiteY8" fmla="*/ 11731892 h 13716000"/>
              <a:gd name="connsiteX9" fmla="*/ 3569367 w 14423243"/>
              <a:gd name="connsiteY9" fmla="*/ 11896242 h 13716000"/>
              <a:gd name="connsiteX10" fmla="*/ 3076316 w 14423243"/>
              <a:gd name="connsiteY10" fmla="*/ 10056153 h 13716000"/>
              <a:gd name="connsiteX11" fmla="*/ 2464224 w 14423243"/>
              <a:gd name="connsiteY11" fmla="*/ 10220163 h 13716000"/>
              <a:gd name="connsiteX12" fmla="*/ 2299874 w 14423243"/>
              <a:gd name="connsiteY12" fmla="*/ 9606801 h 13716000"/>
              <a:gd name="connsiteX13" fmla="*/ 2911967 w 14423243"/>
              <a:gd name="connsiteY13" fmla="*/ 9442791 h 13716000"/>
              <a:gd name="connsiteX14" fmla="*/ 776442 w 14423243"/>
              <a:gd name="connsiteY14" fmla="*/ 1472907 h 13716000"/>
              <a:gd name="connsiteX15" fmla="*/ 164349 w 14423243"/>
              <a:gd name="connsiteY15" fmla="*/ 1636917 h 13716000"/>
              <a:gd name="connsiteX16" fmla="*/ 0 w 14423243"/>
              <a:gd name="connsiteY16" fmla="*/ 1023555 h 13716000"/>
              <a:gd name="connsiteX17" fmla="*/ 612093 w 14423243"/>
              <a:gd name="connsiteY17" fmla="*/ 859545 h 13716000"/>
              <a:gd name="connsiteX18" fmla="*/ 775416 w 14423243"/>
              <a:gd name="connsiteY18" fmla="*/ 1469074 h 13716000"/>
              <a:gd name="connsiteX19" fmla="*/ 1388779 w 14423243"/>
              <a:gd name="connsiteY19" fmla="*/ 1304724 h 13716000"/>
              <a:gd name="connsiteX20" fmla="*/ 1224429 w 14423243"/>
              <a:gd name="connsiteY20" fmla="*/ 691360 h 13716000"/>
              <a:gd name="connsiteX21" fmla="*/ 611067 w 14423243"/>
              <a:gd name="connsiteY21" fmla="*/ 85571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423243" h="13716000">
                <a:moveTo>
                  <a:pt x="381780" y="0"/>
                </a:moveTo>
                <a:lnTo>
                  <a:pt x="14423243" y="0"/>
                </a:lnTo>
                <a:lnTo>
                  <a:pt x="14423243" y="13716000"/>
                </a:lnTo>
                <a:lnTo>
                  <a:pt x="3400930" y="13716000"/>
                </a:lnTo>
                <a:lnTo>
                  <a:pt x="2957273" y="12060253"/>
                </a:lnTo>
                <a:lnTo>
                  <a:pt x="3569367" y="11896243"/>
                </a:lnTo>
                <a:lnTo>
                  <a:pt x="3733718" y="12509606"/>
                </a:lnTo>
                <a:lnTo>
                  <a:pt x="4347082" y="12345255"/>
                </a:lnTo>
                <a:lnTo>
                  <a:pt x="4182730" y="11731892"/>
                </a:lnTo>
                <a:lnTo>
                  <a:pt x="3569367" y="11896242"/>
                </a:lnTo>
                <a:lnTo>
                  <a:pt x="3076316" y="10056153"/>
                </a:lnTo>
                <a:lnTo>
                  <a:pt x="2464224" y="10220163"/>
                </a:lnTo>
                <a:lnTo>
                  <a:pt x="2299874" y="9606801"/>
                </a:lnTo>
                <a:lnTo>
                  <a:pt x="2911967" y="9442791"/>
                </a:lnTo>
                <a:lnTo>
                  <a:pt x="776442" y="1472907"/>
                </a:lnTo>
                <a:lnTo>
                  <a:pt x="164349" y="1636917"/>
                </a:lnTo>
                <a:lnTo>
                  <a:pt x="0" y="1023555"/>
                </a:lnTo>
                <a:lnTo>
                  <a:pt x="612093" y="859545"/>
                </a:lnTo>
                <a:lnTo>
                  <a:pt x="775416" y="1469074"/>
                </a:lnTo>
                <a:lnTo>
                  <a:pt x="1388779" y="1304724"/>
                </a:lnTo>
                <a:lnTo>
                  <a:pt x="1224429" y="691360"/>
                </a:lnTo>
                <a:lnTo>
                  <a:pt x="611067" y="85571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8" name="Platshållare för text 37">
            <a:extLst>
              <a:ext uri="{FF2B5EF4-FFF2-40B4-BE49-F238E27FC236}">
                <a16:creationId xmlns:a16="http://schemas.microsoft.com/office/drawing/2014/main" id="{9532A1FD-9C69-4EF8-8DBD-CF5313AEF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45121" y="12088740"/>
            <a:ext cx="867427" cy="867427"/>
          </a:xfrm>
          <a:custGeom>
            <a:avLst/>
            <a:gdLst>
              <a:gd name="connsiteX0" fmla="*/ 317500 w 867427"/>
              <a:gd name="connsiteY0" fmla="*/ 0 h 867427"/>
              <a:gd name="connsiteX1" fmla="*/ 867427 w 867427"/>
              <a:gd name="connsiteY1" fmla="*/ 317500 h 867427"/>
              <a:gd name="connsiteX2" fmla="*/ 549927 w 867427"/>
              <a:gd name="connsiteY2" fmla="*/ 867427 h 867427"/>
              <a:gd name="connsiteX3" fmla="*/ 0 w 867427"/>
              <a:gd name="connsiteY3" fmla="*/ 549927 h 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427" h="867427">
                <a:moveTo>
                  <a:pt x="317500" y="0"/>
                </a:moveTo>
                <a:lnTo>
                  <a:pt x="867427" y="317500"/>
                </a:lnTo>
                <a:lnTo>
                  <a:pt x="549927" y="867427"/>
                </a:lnTo>
                <a:lnTo>
                  <a:pt x="0" y="549927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7" name="Platshållare för text 36">
            <a:extLst>
              <a:ext uri="{FF2B5EF4-FFF2-40B4-BE49-F238E27FC236}">
                <a16:creationId xmlns:a16="http://schemas.microsoft.com/office/drawing/2014/main" id="{3A9F0383-C5DE-425A-885D-C674590A56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82380" y="12509605"/>
            <a:ext cx="776444" cy="777373"/>
          </a:xfrm>
          <a:custGeom>
            <a:avLst/>
            <a:gdLst>
              <a:gd name="connsiteX0" fmla="*/ 612094 w 776444"/>
              <a:gd name="connsiteY0" fmla="*/ 0 h 777373"/>
              <a:gd name="connsiteX1" fmla="*/ 776444 w 776444"/>
              <a:gd name="connsiteY1" fmla="*/ 613363 h 777373"/>
              <a:gd name="connsiteX2" fmla="*/ 164350 w 776444"/>
              <a:gd name="connsiteY2" fmla="*/ 777373 h 777373"/>
              <a:gd name="connsiteX3" fmla="*/ 0 w 776444"/>
              <a:gd name="connsiteY3" fmla="*/ 164010 h 77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444" h="777373">
                <a:moveTo>
                  <a:pt x="612094" y="0"/>
                </a:moveTo>
                <a:lnTo>
                  <a:pt x="776444" y="613363"/>
                </a:lnTo>
                <a:lnTo>
                  <a:pt x="164350" y="777373"/>
                </a:lnTo>
                <a:lnTo>
                  <a:pt x="0" y="164010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804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art text Halvsida enke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36C26756-9E03-455B-94BD-F7F06F40C09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828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214F7D4-459E-4433-BDF7-FE2382D1E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40080"/>
            <a:ext cx="20377150" cy="233013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569DC4-2C10-4D00-90D7-8784AA1D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3424" y="3708400"/>
            <a:ext cx="20377151" cy="8702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pasted-image.pdf">
            <a:extLst>
              <a:ext uri="{FF2B5EF4-FFF2-40B4-BE49-F238E27FC236}">
                <a16:creationId xmlns:a16="http://schemas.microsoft.com/office/drawing/2014/main" id="{5D567378-51C1-4375-8785-8AA3E1A1824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8954106" y="12975421"/>
            <a:ext cx="5020483" cy="4078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1788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74" r:id="rId3"/>
    <p:sldLayoutId id="2147483663" r:id="rId4"/>
    <p:sldLayoutId id="2147483684" r:id="rId5"/>
    <p:sldLayoutId id="2147483667" r:id="rId6"/>
    <p:sldLayoutId id="2147483677" r:id="rId7"/>
    <p:sldLayoutId id="2147483676" r:id="rId8"/>
    <p:sldLayoutId id="2147483678" r:id="rId9"/>
    <p:sldLayoutId id="2147483679" r:id="rId10"/>
    <p:sldLayoutId id="2147483681" r:id="rId11"/>
    <p:sldLayoutId id="2147483680" r:id="rId12"/>
    <p:sldLayoutId id="2147483682" r:id="rId13"/>
    <p:sldLayoutId id="2147483683" r:id="rId14"/>
    <p:sldLayoutId id="2147483668" r:id="rId15"/>
    <p:sldLayoutId id="2147483748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8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2400"/>
        </a:spcBef>
        <a:spcAft>
          <a:spcPts val="2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409575" indent="-409575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38100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33655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33655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80" userDrawn="1">
          <p15:clr>
            <a:srgbClr val="F26B43"/>
          </p15:clr>
        </p15:guide>
        <p15:guide id="2" pos="1262" userDrawn="1">
          <p15:clr>
            <a:srgbClr val="F26B43"/>
          </p15:clr>
        </p15:guide>
        <p15:guide id="3" pos="14098" userDrawn="1">
          <p15:clr>
            <a:srgbClr val="F26B43"/>
          </p15:clr>
        </p15:guide>
        <p15:guide id="4" orient="horz" pos="1871" userDrawn="1">
          <p15:clr>
            <a:srgbClr val="F26B43"/>
          </p15:clr>
        </p15:guide>
        <p15:guide id="5" orient="horz" pos="2324" userDrawn="1">
          <p15:clr>
            <a:srgbClr val="F26B43"/>
          </p15:clr>
        </p15:guide>
        <p15:guide id="6" pos="15096" userDrawn="1">
          <p15:clr>
            <a:srgbClr val="F26B43"/>
          </p15:clr>
        </p15:guide>
        <p15:guide id="7" pos="2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214F7D4-459E-4433-BDF7-FE2382D1E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40080"/>
            <a:ext cx="20377150" cy="233013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569DC4-2C10-4D00-90D7-8784AA1D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3424" y="3708400"/>
            <a:ext cx="20377151" cy="8702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pasted-image.pdf">
            <a:extLst>
              <a:ext uri="{FF2B5EF4-FFF2-40B4-BE49-F238E27FC236}">
                <a16:creationId xmlns:a16="http://schemas.microsoft.com/office/drawing/2014/main" id="{5D567378-51C1-4375-8785-8AA3E1A1824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8954106" y="12975421"/>
            <a:ext cx="5020483" cy="4078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5522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8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2400"/>
        </a:spcBef>
        <a:spcAft>
          <a:spcPts val="2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409575" indent="-409575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SzPct val="100000"/>
        <a:buFontTx/>
        <a:buBlip>
          <a:blip r:embed="rId21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38100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33655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33655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80">
          <p15:clr>
            <a:srgbClr val="F26B43"/>
          </p15:clr>
        </p15:guide>
        <p15:guide id="2" pos="1262">
          <p15:clr>
            <a:srgbClr val="F26B43"/>
          </p15:clr>
        </p15:guide>
        <p15:guide id="3" pos="14098">
          <p15:clr>
            <a:srgbClr val="F26B43"/>
          </p15:clr>
        </p15:guide>
        <p15:guide id="4" orient="horz" pos="1871">
          <p15:clr>
            <a:srgbClr val="F26B43"/>
          </p15:clr>
        </p15:guide>
        <p15:guide id="5" orient="horz" pos="2324">
          <p15:clr>
            <a:srgbClr val="F26B43"/>
          </p15:clr>
        </p15:guide>
        <p15:guide id="6" pos="15096">
          <p15:clr>
            <a:srgbClr val="F26B43"/>
          </p15:clr>
        </p15:guide>
        <p15:guide id="7" pos="2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214F7D4-459E-4433-BDF7-FE2382D1E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40080"/>
            <a:ext cx="20377150" cy="233013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569DC4-2C10-4D00-90D7-8784AA1D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3424" y="3708400"/>
            <a:ext cx="20377151" cy="8702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pasted-image.pdf">
            <a:extLst>
              <a:ext uri="{FF2B5EF4-FFF2-40B4-BE49-F238E27FC236}">
                <a16:creationId xmlns:a16="http://schemas.microsoft.com/office/drawing/2014/main" id="{5D567378-51C1-4375-8785-8AA3E1A1824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8954106" y="12975421"/>
            <a:ext cx="5020483" cy="4078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547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7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8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2400"/>
        </a:spcBef>
        <a:spcAft>
          <a:spcPts val="2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409575" indent="-409575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38100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33655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33655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80">
          <p15:clr>
            <a:srgbClr val="F26B43"/>
          </p15:clr>
        </p15:guide>
        <p15:guide id="2" pos="1262">
          <p15:clr>
            <a:srgbClr val="F26B43"/>
          </p15:clr>
        </p15:guide>
        <p15:guide id="3" pos="14098">
          <p15:clr>
            <a:srgbClr val="F26B43"/>
          </p15:clr>
        </p15:guide>
        <p15:guide id="4" orient="horz" pos="1871">
          <p15:clr>
            <a:srgbClr val="F26B43"/>
          </p15:clr>
        </p15:guide>
        <p15:guide id="5" orient="horz" pos="2324">
          <p15:clr>
            <a:srgbClr val="F26B43"/>
          </p15:clr>
        </p15:guide>
        <p15:guide id="6" pos="15096">
          <p15:clr>
            <a:srgbClr val="F26B43"/>
          </p15:clr>
        </p15:guide>
        <p15:guide id="7" pos="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380A377-CA59-4A0A-97C4-7FC1CF903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8800" dirty="0"/>
              <a:t>Digitala läromedel</a:t>
            </a:r>
            <a:br>
              <a:rPr lang="sv-SE" sz="9600" dirty="0"/>
            </a:br>
            <a:r>
              <a:rPr lang="sv-SE" sz="6600" b="0" dirty="0"/>
              <a:t>Seminarium 20 april 2022</a:t>
            </a:r>
            <a:endParaRPr lang="sv-SE" sz="9600" b="0" i="1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49F9E6-4D2A-44E7-9157-F715A1D16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425" y="7632441"/>
            <a:ext cx="19332575" cy="2883159"/>
          </a:xfrm>
        </p:spPr>
        <p:txBody>
          <a:bodyPr/>
          <a:lstStyle/>
          <a:p>
            <a:endParaRPr lang="sv-SE" sz="4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sv-SE" sz="4000" dirty="0">
                <a:solidFill>
                  <a:prstClr val="black"/>
                </a:solidFill>
                <a:latin typeface="Arial" panose="020B0604020202020204" pitchFamily="34" charset="0"/>
              </a:rPr>
              <a:t>Moderator Jan Hylén, </a:t>
            </a:r>
            <a:r>
              <a:rPr lang="sv-SE" sz="4000" dirty="0" err="1">
                <a:solidFill>
                  <a:prstClr val="black"/>
                </a:solidFill>
                <a:latin typeface="Arial" panose="020B0604020202020204" pitchFamily="34" charset="0"/>
              </a:rPr>
              <a:t>Education</a:t>
            </a:r>
            <a:r>
              <a:rPr lang="sv-SE" sz="4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sv-SE" sz="4000" dirty="0" err="1">
                <a:solidFill>
                  <a:prstClr val="black"/>
                </a:solidFill>
                <a:latin typeface="Arial" panose="020B0604020202020204" pitchFamily="34" charset="0"/>
              </a:rPr>
              <a:t>Analytics</a:t>
            </a:r>
            <a:endParaRPr lang="sv-SE" sz="4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902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849E2C-920D-4333-BD93-9349B45A8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4069"/>
                </a:solidFill>
              </a:rPr>
              <a:t>Syfte med dagen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FDB197-7019-4183-AC56-885302CA1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018" y="3793787"/>
            <a:ext cx="20981392" cy="8617288"/>
          </a:xfrm>
        </p:spPr>
        <p:txBody>
          <a:bodyPr>
            <a:normAutofit/>
          </a:bodyPr>
          <a:lstStyle/>
          <a:p>
            <a:pPr marL="685800" indent="-6858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5400" dirty="0"/>
              <a:t>Visioner för utvecklingen av digitala läromedel</a:t>
            </a:r>
          </a:p>
          <a:p>
            <a:pPr marL="685800" indent="-6858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5400" dirty="0"/>
              <a:t>Affärsmodeller runt digitala läromedel</a:t>
            </a:r>
          </a:p>
          <a:p>
            <a:pPr marL="685800" indent="-6858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5400" dirty="0"/>
              <a:t>Vad är nästa utvecklingssteg för huvudmännen, för leverantörerna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5470A4-B91E-423A-BAD2-EFD585A1BC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5288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CF996E-FEF6-458F-9D82-E4E17E1E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Gruppdiskussion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465599-2003-4890-8AB2-2B9D611DC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Var står ni idag, vad är nästa steg för er kring digitala läromedel?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 Är Sambruks/</a:t>
            </a:r>
            <a:r>
              <a:rPr lang="sv-SE" dirty="0" err="1"/>
              <a:t>VLM:s</a:t>
            </a:r>
            <a:r>
              <a:rPr lang="sv-SE" dirty="0"/>
              <a:t> tankar kring affärsmodell intressant även för er?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 Vad i hanteringen av digitala läromedel kan vi samverka kring?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2A1242-BEBF-4BD1-A45A-6FED6F626B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213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TV, inomhus, skärm&#10;&#10;Automatiskt genererad beskrivning">
            <a:extLst>
              <a:ext uri="{FF2B5EF4-FFF2-40B4-BE49-F238E27FC236}">
                <a16:creationId xmlns:a16="http://schemas.microsoft.com/office/drawing/2014/main" id="{B6212C5A-1AB6-4675-B045-FAF4BEB89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56" y="0"/>
            <a:ext cx="24448842" cy="13716000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A561A1AB-760D-452A-84C5-4D0198B7244B}"/>
              </a:ext>
            </a:extLst>
          </p:cNvPr>
          <p:cNvSpPr/>
          <p:nvPr/>
        </p:nvSpPr>
        <p:spPr>
          <a:xfrm>
            <a:off x="11122669" y="11987982"/>
            <a:ext cx="2381693" cy="2317898"/>
          </a:xfrm>
          <a:prstGeom prst="ellipse">
            <a:avLst/>
          </a:prstGeom>
          <a:noFill/>
          <a:ln w="76200">
            <a:solidFill>
              <a:srgbClr val="EF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7087C85-D440-4DC0-978F-19DF48A24582}"/>
              </a:ext>
            </a:extLst>
          </p:cNvPr>
          <p:cNvSpPr/>
          <p:nvPr/>
        </p:nvSpPr>
        <p:spPr>
          <a:xfrm>
            <a:off x="9459880" y="4237996"/>
            <a:ext cx="5110885" cy="56923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16820DE-B9E0-4BEA-9BD5-EA906DC18880}"/>
              </a:ext>
            </a:extLst>
          </p:cNvPr>
          <p:cNvSpPr txBox="1"/>
          <p:nvPr/>
        </p:nvSpPr>
        <p:spPr>
          <a:xfrm>
            <a:off x="7906315" y="10438562"/>
            <a:ext cx="864852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21531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rPr>
              <a:t>Ställ frågor i chatten!</a:t>
            </a:r>
          </a:p>
          <a:p>
            <a:pPr algn="l"/>
            <a:endParaRPr lang="sv-SE" sz="3200" dirty="0" err="1"/>
          </a:p>
        </p:txBody>
      </p:sp>
      <p:sp>
        <p:nvSpPr>
          <p:cNvPr id="17" name="Rubrik 9">
            <a:extLst>
              <a:ext uri="{FF2B5EF4-FFF2-40B4-BE49-F238E27FC236}">
                <a16:creationId xmlns:a16="http://schemas.microsoft.com/office/drawing/2014/main" id="{1997CE1B-7673-4894-9142-01E655A45F6B}"/>
              </a:ext>
            </a:extLst>
          </p:cNvPr>
          <p:cNvSpPr txBox="1">
            <a:spLocks/>
          </p:cNvSpPr>
          <p:nvPr/>
        </p:nvSpPr>
        <p:spPr>
          <a:xfrm>
            <a:off x="-65155" y="4384349"/>
            <a:ext cx="24448842" cy="11461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9600" dirty="0">
                <a:solidFill>
                  <a:schemeClr val="bg1"/>
                </a:solidFill>
              </a:rPr>
              <a:t>Välkommen till seminariet</a:t>
            </a:r>
          </a:p>
        </p:txBody>
      </p:sp>
    </p:spTree>
    <p:extLst>
      <p:ext uri="{BB962C8B-B14F-4D97-AF65-F5344CB8AC3E}">
        <p14:creationId xmlns:p14="http://schemas.microsoft.com/office/powerpoint/2010/main" val="295881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TV, inomhus, skärm&#10;&#10;Automatiskt genererad beskrivning">
            <a:extLst>
              <a:ext uri="{FF2B5EF4-FFF2-40B4-BE49-F238E27FC236}">
                <a16:creationId xmlns:a16="http://schemas.microsoft.com/office/drawing/2014/main" id="{B6212C5A-1AB6-4675-B045-FAF4BEB89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56" y="0"/>
            <a:ext cx="24448842" cy="137160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97087C85-D440-4DC0-978F-19DF48A24582}"/>
              </a:ext>
            </a:extLst>
          </p:cNvPr>
          <p:cNvSpPr/>
          <p:nvPr/>
        </p:nvSpPr>
        <p:spPr>
          <a:xfrm>
            <a:off x="9459880" y="4237996"/>
            <a:ext cx="5110885" cy="56923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91F29BBF-5E59-4E07-BF5C-3DF3B3DA3C35}"/>
              </a:ext>
            </a:extLst>
          </p:cNvPr>
          <p:cNvGrpSpPr/>
          <p:nvPr/>
        </p:nvGrpSpPr>
        <p:grpSpPr>
          <a:xfrm>
            <a:off x="2441966" y="2354108"/>
            <a:ext cx="18451579" cy="6855905"/>
            <a:chOff x="2441966" y="2354108"/>
            <a:chExt cx="18451579" cy="6855905"/>
          </a:xfrm>
        </p:grpSpPr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D9236C65-A0C9-4D82-9C00-A7739A15A27A}"/>
                </a:ext>
              </a:extLst>
            </p:cNvPr>
            <p:cNvSpPr txBox="1"/>
            <p:nvPr/>
          </p:nvSpPr>
          <p:spPr>
            <a:xfrm>
              <a:off x="2441966" y="2354108"/>
              <a:ext cx="135939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sv-SE" sz="7200" dirty="0">
                  <a:solidFill>
                    <a:schemeClr val="bg1"/>
                  </a:solidFill>
                </a:rPr>
                <a:t>Skriv var du kommer ifrån!</a:t>
              </a:r>
              <a:endParaRPr lang="sv-SE" sz="72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21F5F45A-FF46-484A-A6FB-85EBAC8D584F}"/>
                </a:ext>
              </a:extLst>
            </p:cNvPr>
            <p:cNvSpPr/>
            <p:nvPr/>
          </p:nvSpPr>
          <p:spPr>
            <a:xfrm>
              <a:off x="10614430" y="4734197"/>
              <a:ext cx="7209184" cy="2670492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3600" dirty="0"/>
                <a:t>Mute My Audio				</a:t>
              </a:r>
              <a:r>
                <a:rPr lang="en-US" sz="3600" dirty="0" err="1"/>
                <a:t>Alt+A</a:t>
              </a:r>
              <a:endParaRPr lang="en-US" sz="3600" dirty="0"/>
            </a:p>
            <a:p>
              <a:pPr algn="l"/>
              <a:r>
                <a:rPr lang="en-US" sz="3600" dirty="0"/>
                <a:t>Choose Virtual Background...</a:t>
              </a:r>
            </a:p>
            <a:p>
              <a:pPr algn="l"/>
              <a:r>
                <a:rPr lang="en-US" sz="3600" dirty="0"/>
                <a:t>Choose Video Filter...</a:t>
              </a:r>
            </a:p>
            <a:p>
              <a:pPr algn="l"/>
              <a:r>
                <a:rPr lang="en-US" sz="4000" b="1" dirty="0"/>
                <a:t>Rename</a:t>
              </a:r>
              <a:endParaRPr lang="sv-SE" sz="3600" b="1" dirty="0"/>
            </a:p>
          </p:txBody>
        </p:sp>
        <p:pic>
          <p:nvPicPr>
            <p:cNvPr id="9" name="Bildobjekt 8" descr="En bild som visar text&#10;&#10;Automatiskt genererad beskrivning">
              <a:extLst>
                <a:ext uri="{FF2B5EF4-FFF2-40B4-BE49-F238E27FC236}">
                  <a16:creationId xmlns:a16="http://schemas.microsoft.com/office/drawing/2014/main" id="{764685BD-1878-4F8E-9ADD-ADCC25C66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04632" y="6351141"/>
              <a:ext cx="5288913" cy="2858872"/>
            </a:xfrm>
            <a:prstGeom prst="rect">
              <a:avLst/>
            </a:prstGeom>
          </p:spPr>
        </p:pic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13D6E889-9072-474A-98E4-579DF91DD3CA}"/>
                </a:ext>
              </a:extLst>
            </p:cNvPr>
            <p:cNvSpPr txBox="1"/>
            <p:nvPr/>
          </p:nvSpPr>
          <p:spPr>
            <a:xfrm>
              <a:off x="7497918" y="3664396"/>
              <a:ext cx="300755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4000" i="1" dirty="0">
                  <a:solidFill>
                    <a:schemeClr val="bg1"/>
                  </a:solidFill>
                </a:rPr>
                <a:t>Högerklicka </a:t>
              </a:r>
            </a:p>
            <a:p>
              <a:r>
                <a:rPr lang="sv-SE" sz="4000" i="1" dirty="0">
                  <a:solidFill>
                    <a:schemeClr val="bg1"/>
                  </a:solidFill>
                </a:rPr>
                <a:t>på din ikon</a:t>
              </a:r>
            </a:p>
          </p:txBody>
        </p:sp>
        <p:pic>
          <p:nvPicPr>
            <p:cNvPr id="14" name="Bildobjekt 13" descr="En bild som visar glasögon, person, person, har på sig&#10;&#10;Automatiskt genererad beskrivning">
              <a:extLst>
                <a:ext uri="{FF2B5EF4-FFF2-40B4-BE49-F238E27FC236}">
                  <a16:creationId xmlns:a16="http://schemas.microsoft.com/office/drawing/2014/main" id="{002708B4-BBF0-4940-8ABF-6264F9CC3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8091" y="4378308"/>
              <a:ext cx="3219450" cy="3095625"/>
            </a:xfrm>
            <a:prstGeom prst="rect">
              <a:avLst/>
            </a:prstGeom>
          </p:spPr>
        </p:pic>
        <p:sp>
          <p:nvSpPr>
            <p:cNvPr id="2" name="Pil: höger 1">
              <a:extLst>
                <a:ext uri="{FF2B5EF4-FFF2-40B4-BE49-F238E27FC236}">
                  <a16:creationId xmlns:a16="http://schemas.microsoft.com/office/drawing/2014/main" id="{712FA9B2-2BD1-44E3-BB1D-4FDB972A9A73}"/>
                </a:ext>
              </a:extLst>
            </p:cNvPr>
            <p:cNvSpPr/>
            <p:nvPr/>
          </p:nvSpPr>
          <p:spPr>
            <a:xfrm>
              <a:off x="13048496" y="6693514"/>
              <a:ext cx="2391275" cy="533931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Pil: höger 15">
              <a:extLst>
                <a:ext uri="{FF2B5EF4-FFF2-40B4-BE49-F238E27FC236}">
                  <a16:creationId xmlns:a16="http://schemas.microsoft.com/office/drawing/2014/main" id="{EEA2E7BB-D0F3-4341-8E56-FB37C18A3ED3}"/>
                </a:ext>
              </a:extLst>
            </p:cNvPr>
            <p:cNvSpPr/>
            <p:nvPr/>
          </p:nvSpPr>
          <p:spPr>
            <a:xfrm>
              <a:off x="7696700" y="4913463"/>
              <a:ext cx="2699064" cy="533931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74307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DF356E6-2A5D-410C-8E4E-3FFA24EEB339}"/>
              </a:ext>
            </a:extLst>
          </p:cNvPr>
          <p:cNvSpPr/>
          <p:nvPr/>
        </p:nvSpPr>
        <p:spPr>
          <a:xfrm>
            <a:off x="2" y="0"/>
            <a:ext cx="24383998" cy="13716000"/>
          </a:xfrm>
          <a:custGeom>
            <a:avLst/>
            <a:gdLst>
              <a:gd name="connsiteX0" fmla="*/ 0 w 24383998"/>
              <a:gd name="connsiteY0" fmla="*/ 0 h 10541480"/>
              <a:gd name="connsiteX1" fmla="*/ 24383998 w 24383998"/>
              <a:gd name="connsiteY1" fmla="*/ 0 h 10541480"/>
              <a:gd name="connsiteX2" fmla="*/ 24383998 w 24383998"/>
              <a:gd name="connsiteY2" fmla="*/ 10541480 h 10541480"/>
              <a:gd name="connsiteX3" fmla="*/ 0 w 24383998"/>
              <a:gd name="connsiteY3" fmla="*/ 10541480 h 10541480"/>
              <a:gd name="connsiteX4" fmla="*/ 0 w 24383998"/>
              <a:gd name="connsiteY4" fmla="*/ 0 h 10541480"/>
              <a:gd name="connsiteX0" fmla="*/ 17253 w 24383998"/>
              <a:gd name="connsiteY0" fmla="*/ 0 h 11714672"/>
              <a:gd name="connsiteX1" fmla="*/ 24383998 w 24383998"/>
              <a:gd name="connsiteY1" fmla="*/ 1173192 h 11714672"/>
              <a:gd name="connsiteX2" fmla="*/ 24383998 w 24383998"/>
              <a:gd name="connsiteY2" fmla="*/ 11714672 h 11714672"/>
              <a:gd name="connsiteX3" fmla="*/ 0 w 24383998"/>
              <a:gd name="connsiteY3" fmla="*/ 11714672 h 11714672"/>
              <a:gd name="connsiteX4" fmla="*/ 17253 w 24383998"/>
              <a:gd name="connsiteY4" fmla="*/ 0 h 11714672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1714672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3998" h="13577978">
                <a:moveTo>
                  <a:pt x="17253" y="0"/>
                </a:moveTo>
                <a:lnTo>
                  <a:pt x="24383998" y="1362973"/>
                </a:lnTo>
                <a:lnTo>
                  <a:pt x="24383998" y="12128740"/>
                </a:lnTo>
                <a:lnTo>
                  <a:pt x="0" y="13577978"/>
                </a:lnTo>
                <a:lnTo>
                  <a:pt x="172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351488A5-ECE4-4A99-B46A-2AF2C71EC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499" y="1292709"/>
            <a:ext cx="20377150" cy="1980607"/>
          </a:xfrm>
        </p:spPr>
        <p:txBody>
          <a:bodyPr/>
          <a:lstStyle/>
          <a:p>
            <a:r>
              <a:rPr lang="sv-SE" dirty="0"/>
              <a:t>Internetstiftelsen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5E147F33-ABBC-426C-AC9B-1B47D7F9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0497" y="3949798"/>
            <a:ext cx="15152111" cy="10833615"/>
          </a:xfrm>
        </p:spPr>
        <p:txBody>
          <a:bodyPr>
            <a:normAutofit/>
          </a:bodyPr>
          <a:lstStyle/>
          <a:p>
            <a:pPr>
              <a:spcBef>
                <a:spcPts val="4200"/>
              </a:spcBef>
              <a:spcAft>
                <a:spcPts val="600"/>
              </a:spcAft>
            </a:pPr>
            <a:r>
              <a:rPr lang="sv-SE" sz="5400" dirty="0"/>
              <a:t>En oberoende, affärsdriven och allmännyttig organisation som verkar för ett internet som bidrar positivt till människan och samhället.</a:t>
            </a:r>
          </a:p>
          <a:p>
            <a:pPr>
              <a:spcBef>
                <a:spcPts val="4200"/>
              </a:spcBef>
              <a:spcAft>
                <a:spcPts val="0"/>
              </a:spcAft>
            </a:pPr>
            <a:endParaRPr lang="sv-SE" sz="5400" dirty="0"/>
          </a:p>
          <a:p>
            <a:pPr>
              <a:spcBef>
                <a:spcPts val="4200"/>
              </a:spcBef>
              <a:spcAft>
                <a:spcPts val="0"/>
              </a:spcAft>
            </a:pPr>
            <a:r>
              <a:rPr lang="sv-SE" sz="4800" i="1" dirty="0"/>
              <a:t>Moderator</a:t>
            </a:r>
            <a:r>
              <a:rPr lang="sv-SE" sz="5400" dirty="0"/>
              <a:t> </a:t>
            </a:r>
            <a:br>
              <a:rPr lang="sv-SE" sz="5400" dirty="0"/>
            </a:br>
            <a:r>
              <a:rPr lang="sv-SE" sz="5400" dirty="0"/>
              <a:t>Jan Hylén, </a:t>
            </a:r>
            <a:r>
              <a:rPr lang="sv-SE" sz="5400" dirty="0" err="1"/>
              <a:t>Education</a:t>
            </a:r>
            <a:r>
              <a:rPr lang="sv-SE" sz="5400" dirty="0"/>
              <a:t> </a:t>
            </a:r>
            <a:r>
              <a:rPr lang="sv-SE" sz="5400" dirty="0" err="1"/>
              <a:t>Analytics</a:t>
            </a:r>
            <a:r>
              <a:rPr lang="sv-SE" sz="5400" dirty="0"/>
              <a:t> AB</a:t>
            </a:r>
            <a:endParaRPr lang="sv-SE" sz="6000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2F47DBC4-F68B-4514-A0B6-20D9E8FE78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-1765878"/>
            <a:ext cx="1708029" cy="5455228"/>
          </a:xfrm>
          <a:solidFill>
            <a:schemeClr val="accent2"/>
          </a:solidFill>
        </p:spPr>
        <p:txBody>
          <a:bodyPr/>
          <a:lstStyle/>
          <a:p>
            <a:endParaRPr lang="sv-SE" dirty="0"/>
          </a:p>
        </p:txBody>
      </p:sp>
      <p:sp>
        <p:nvSpPr>
          <p:cNvPr id="35" name="Rectangle 239">
            <a:extLst>
              <a:ext uri="{FF2B5EF4-FFF2-40B4-BE49-F238E27FC236}">
                <a16:creationId xmlns:a16="http://schemas.microsoft.com/office/drawing/2014/main" id="{463FA96E-1870-4B94-BC5C-029A08430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0822" y="8998706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37" name="Rectangle 239">
            <a:extLst>
              <a:ext uri="{FF2B5EF4-FFF2-40B4-BE49-F238E27FC236}">
                <a16:creationId xmlns:a16="http://schemas.microsoft.com/office/drawing/2014/main" id="{580A5572-BAEF-4EBF-AD4D-6EAE80282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6733" y="8166152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38" name="Rectangle 239">
            <a:extLst>
              <a:ext uri="{FF2B5EF4-FFF2-40B4-BE49-F238E27FC236}">
                <a16:creationId xmlns:a16="http://schemas.microsoft.com/office/drawing/2014/main" id="{48A256E5-7AD2-4F97-B536-02C27A64A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556" y="8166152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39" name="Rectangle 239">
            <a:extLst>
              <a:ext uri="{FF2B5EF4-FFF2-40B4-BE49-F238E27FC236}">
                <a16:creationId xmlns:a16="http://schemas.microsoft.com/office/drawing/2014/main" id="{9BEC3AB6-DC4A-4365-852B-9D8D91F6F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04732" y="7357202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40" name="Rectangle 239">
            <a:extLst>
              <a:ext uri="{FF2B5EF4-FFF2-40B4-BE49-F238E27FC236}">
                <a16:creationId xmlns:a16="http://schemas.microsoft.com/office/drawing/2014/main" id="{A576CF0F-CBBB-45C1-AB98-723273CDF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556" y="7357202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239">
            <a:extLst>
              <a:ext uri="{FF2B5EF4-FFF2-40B4-BE49-F238E27FC236}">
                <a16:creationId xmlns:a16="http://schemas.microsoft.com/office/drawing/2014/main" id="{FFBD2DBF-B214-4BF6-8E85-080CE7C99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254" y="7357202"/>
            <a:ext cx="1035011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42" name="Rectangle 239">
            <a:extLst>
              <a:ext uri="{FF2B5EF4-FFF2-40B4-BE49-F238E27FC236}">
                <a16:creationId xmlns:a16="http://schemas.microsoft.com/office/drawing/2014/main" id="{83324158-3F41-40B9-93DF-82849DF2B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3620" y="7357202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43" name="Rectangle 239">
            <a:extLst>
              <a:ext uri="{FF2B5EF4-FFF2-40B4-BE49-F238E27FC236}">
                <a16:creationId xmlns:a16="http://schemas.microsoft.com/office/drawing/2014/main" id="{14D228D9-41F9-4148-820C-12C502B04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3799" y="6524648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44" name="Rectangle 239">
            <a:extLst>
              <a:ext uri="{FF2B5EF4-FFF2-40B4-BE49-F238E27FC236}">
                <a16:creationId xmlns:a16="http://schemas.microsoft.com/office/drawing/2014/main" id="{E400920D-3064-4C77-9694-2FF5FBB0A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1975" y="5709678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45" name="Rectangle 239">
            <a:extLst>
              <a:ext uri="{FF2B5EF4-FFF2-40B4-BE49-F238E27FC236}">
                <a16:creationId xmlns:a16="http://schemas.microsoft.com/office/drawing/2014/main" id="{7D390162-0BF1-47F7-96F1-1CB1360AF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1975" y="4894708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46" name="Rectangle 239">
            <a:extLst>
              <a:ext uri="{FF2B5EF4-FFF2-40B4-BE49-F238E27FC236}">
                <a16:creationId xmlns:a16="http://schemas.microsoft.com/office/drawing/2014/main" id="{1D8B32DD-E636-4696-8A3C-701CDB30D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7342" y="6524648"/>
            <a:ext cx="1037213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47" name="Rectangle 239">
            <a:extLst>
              <a:ext uri="{FF2B5EF4-FFF2-40B4-BE49-F238E27FC236}">
                <a16:creationId xmlns:a16="http://schemas.microsoft.com/office/drawing/2014/main" id="{716CE53D-186E-400E-9B90-8D2F53205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7887" y="6524648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48" name="Rectangle 239">
            <a:extLst>
              <a:ext uri="{FF2B5EF4-FFF2-40B4-BE49-F238E27FC236}">
                <a16:creationId xmlns:a16="http://schemas.microsoft.com/office/drawing/2014/main" id="{5F865C7D-F841-4BA4-9EC3-42C4F1337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5088" y="6524648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49" name="Rectangle 239">
            <a:extLst>
              <a:ext uri="{FF2B5EF4-FFF2-40B4-BE49-F238E27FC236}">
                <a16:creationId xmlns:a16="http://schemas.microsoft.com/office/drawing/2014/main" id="{1CBE9098-3523-4EB3-A19E-EBFA372FE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3820" y="6524648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50" name="Rectangle 239">
            <a:extLst>
              <a:ext uri="{FF2B5EF4-FFF2-40B4-BE49-F238E27FC236}">
                <a16:creationId xmlns:a16="http://schemas.microsoft.com/office/drawing/2014/main" id="{C39D7FD8-A361-42A9-A04D-A3DE7BD55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84754" y="6524648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51" name="Rectangle 239">
            <a:extLst>
              <a:ext uri="{FF2B5EF4-FFF2-40B4-BE49-F238E27FC236}">
                <a16:creationId xmlns:a16="http://schemas.microsoft.com/office/drawing/2014/main" id="{EBAC3EB2-85AE-4ED5-A1AA-90789625F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2596" y="5709678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52" name="Rectangle 239">
            <a:extLst>
              <a:ext uri="{FF2B5EF4-FFF2-40B4-BE49-F238E27FC236}">
                <a16:creationId xmlns:a16="http://schemas.microsoft.com/office/drawing/2014/main" id="{7F02A6EC-3EE5-48A3-8880-D45C01D5B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2596" y="4894708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53" name="Rectangle 239">
            <a:extLst>
              <a:ext uri="{FF2B5EF4-FFF2-40B4-BE49-F238E27FC236}">
                <a16:creationId xmlns:a16="http://schemas.microsoft.com/office/drawing/2014/main" id="{6567964C-9A58-4C7B-88FA-2D438127A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7918" y="5709678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54" name="Rectangle 239">
            <a:extLst>
              <a:ext uri="{FF2B5EF4-FFF2-40B4-BE49-F238E27FC236}">
                <a16:creationId xmlns:a16="http://schemas.microsoft.com/office/drawing/2014/main" id="{EFC15B0E-9A6C-4948-BFF2-487379DD9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4698" y="5709678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55" name="Rectangle 239">
            <a:extLst>
              <a:ext uri="{FF2B5EF4-FFF2-40B4-BE49-F238E27FC236}">
                <a16:creationId xmlns:a16="http://schemas.microsoft.com/office/drawing/2014/main" id="{7D2F3DCB-CD95-4F7B-8764-EE516ADE3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1043" y="5709678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56" name="Rectangle 239">
            <a:extLst>
              <a:ext uri="{FF2B5EF4-FFF2-40B4-BE49-F238E27FC236}">
                <a16:creationId xmlns:a16="http://schemas.microsoft.com/office/drawing/2014/main" id="{25E70A17-6AF9-4C1C-976A-4065C0074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6275" y="5709678"/>
            <a:ext cx="939790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57" name="Rectangle 239">
            <a:extLst>
              <a:ext uri="{FF2B5EF4-FFF2-40B4-BE49-F238E27FC236}">
                <a16:creationId xmlns:a16="http://schemas.microsoft.com/office/drawing/2014/main" id="{43185B30-B54D-41EE-8B60-4457AEA39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40767" y="5709678"/>
            <a:ext cx="1054858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58" name="Rectangle 239">
            <a:extLst>
              <a:ext uri="{FF2B5EF4-FFF2-40B4-BE49-F238E27FC236}">
                <a16:creationId xmlns:a16="http://schemas.microsoft.com/office/drawing/2014/main" id="{54D5F27F-11CA-480D-9888-AFCB2BA04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4753" y="5709678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59" name="Rectangle 239">
            <a:extLst>
              <a:ext uri="{FF2B5EF4-FFF2-40B4-BE49-F238E27FC236}">
                <a16:creationId xmlns:a16="http://schemas.microsoft.com/office/drawing/2014/main" id="{DB8D3436-640C-4C88-AE2A-495284C18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55964" y="4071810"/>
            <a:ext cx="961068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60" name="Rectangle 239">
            <a:extLst>
              <a:ext uri="{FF2B5EF4-FFF2-40B4-BE49-F238E27FC236}">
                <a16:creationId xmlns:a16="http://schemas.microsoft.com/office/drawing/2014/main" id="{C9DF5B80-1F02-43A2-AA53-04F694602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3321" y="4071810"/>
            <a:ext cx="1176365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63" name="Rectangle 239">
            <a:extLst>
              <a:ext uri="{FF2B5EF4-FFF2-40B4-BE49-F238E27FC236}">
                <a16:creationId xmlns:a16="http://schemas.microsoft.com/office/drawing/2014/main" id="{7067F9B6-92E6-4D04-869E-EA2348AD6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99339" y="4071810"/>
            <a:ext cx="1220933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64" name="Rectangle 239">
            <a:extLst>
              <a:ext uri="{FF2B5EF4-FFF2-40B4-BE49-F238E27FC236}">
                <a16:creationId xmlns:a16="http://schemas.microsoft.com/office/drawing/2014/main" id="{3D2AD870-4EF9-4E03-A816-D47EC7E88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6290" y="4071810"/>
            <a:ext cx="808177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65" name="Rectangle 239">
            <a:extLst>
              <a:ext uri="{FF2B5EF4-FFF2-40B4-BE49-F238E27FC236}">
                <a16:creationId xmlns:a16="http://schemas.microsoft.com/office/drawing/2014/main" id="{B2AC0ABB-0939-4CB1-89D6-07FA12B0E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440" y="4877124"/>
            <a:ext cx="2812158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66" name="Rectangle 239">
            <a:extLst>
              <a:ext uri="{FF2B5EF4-FFF2-40B4-BE49-F238E27FC236}">
                <a16:creationId xmlns:a16="http://schemas.microsoft.com/office/drawing/2014/main" id="{7E8613E6-0E02-402C-BF29-2C63510A2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88486" y="4877124"/>
            <a:ext cx="2040954" cy="832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E4D725-BB09-4267-A7B7-0B41EA3FB519}"/>
              </a:ext>
            </a:extLst>
          </p:cNvPr>
          <p:cNvSpPr/>
          <p:nvPr/>
        </p:nvSpPr>
        <p:spPr>
          <a:xfrm>
            <a:off x="21274346" y="4914608"/>
            <a:ext cx="575970" cy="970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E3804EC4-89DE-4A13-A667-3D3B8E552B92}"/>
              </a:ext>
            </a:extLst>
          </p:cNvPr>
          <p:cNvSpPr/>
          <p:nvPr/>
        </p:nvSpPr>
        <p:spPr>
          <a:xfrm rot="5400000">
            <a:off x="21549784" y="5104523"/>
            <a:ext cx="506155" cy="105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376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3AB7FE-4961-40CE-BD77-14D5FD4B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Tidigare seminarier om digitala läromedel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598D95-BBEE-4735-B0C0-17362F766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2020-09-23 Administration av digitala läromedel och DNP</a:t>
            </a:r>
            <a:endParaRPr lang="sv-SE" b="0" i="0" dirty="0">
              <a:effectLst/>
            </a:endParaRPr>
          </a:p>
          <a:p>
            <a:r>
              <a:rPr lang="sv-SE" dirty="0"/>
              <a:t>2020-11-04 En effektiv beställningsprocess för digitala </a:t>
            </a:r>
            <a:r>
              <a:rPr lang="sv-SE" dirty="0" err="1"/>
              <a:t>lärresurser</a:t>
            </a:r>
            <a:endParaRPr lang="sv-SE" dirty="0"/>
          </a:p>
          <a:p>
            <a:r>
              <a:rPr lang="sv-SE" dirty="0"/>
              <a:t>2021-02-17 Hantering av </a:t>
            </a:r>
            <a:r>
              <a:rPr lang="sv-SE" dirty="0" err="1"/>
              <a:t>appar</a:t>
            </a:r>
            <a:r>
              <a:rPr lang="sv-SE" dirty="0"/>
              <a:t>, del 1: Workshop</a:t>
            </a:r>
            <a:endParaRPr lang="sv-SE" b="0" i="0" dirty="0">
              <a:effectLst/>
            </a:endParaRPr>
          </a:p>
          <a:p>
            <a:r>
              <a:rPr lang="sv-SE" dirty="0"/>
              <a:t>2021-05-11 Hantering av </a:t>
            </a:r>
            <a:r>
              <a:rPr lang="sv-SE" dirty="0" err="1"/>
              <a:t>appar</a:t>
            </a:r>
            <a:r>
              <a:rPr lang="sv-SE" dirty="0"/>
              <a:t>, del 2: Uppföljning</a:t>
            </a:r>
            <a:endParaRPr lang="sv-SE" b="0" i="0" dirty="0">
              <a:effectLst/>
            </a:endParaRPr>
          </a:p>
          <a:p>
            <a:r>
              <a:rPr lang="sv-SE" dirty="0"/>
              <a:t>2021-05-18 Digitala läromedel – från val till undervisning</a:t>
            </a:r>
          </a:p>
          <a:p>
            <a:r>
              <a:rPr lang="sv-SE" dirty="0"/>
              <a:t>2021-09-29 </a:t>
            </a:r>
            <a:r>
              <a:rPr lang="sv-SE" dirty="0" err="1"/>
              <a:t>Provisionering</a:t>
            </a:r>
            <a:r>
              <a:rPr lang="sv-SE" dirty="0"/>
              <a:t> av skolans information</a:t>
            </a:r>
          </a:p>
          <a:p>
            <a:r>
              <a:rPr lang="sv-SE" dirty="0"/>
              <a:t>2021-10-20 Begrepp, processer, standarder – hur går utvecklingsarbetet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362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849E2C-920D-4333-BD93-9349B45A8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4069"/>
                </a:solidFill>
              </a:rPr>
              <a:t>Kort historik över digitala läromedel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FDB197-7019-4183-AC56-885302CA1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018" y="3793787"/>
            <a:ext cx="20981392" cy="861728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5400" dirty="0"/>
              <a:t>1960-talet	Liten skala – redskap för drillövningar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5400" dirty="0"/>
              <a:t>1970-talet	</a:t>
            </a:r>
            <a:r>
              <a:rPr lang="sv-SE" sz="5400" dirty="0" err="1"/>
              <a:t>Räknetekniskt</a:t>
            </a:r>
            <a:r>
              <a:rPr lang="sv-SE" sz="5400" dirty="0"/>
              <a:t> redskap, </a:t>
            </a:r>
            <a:r>
              <a:rPr lang="sv-SE" sz="5400" dirty="0" err="1"/>
              <a:t>glosövningar</a:t>
            </a:r>
            <a:endParaRPr lang="sv-SE" sz="54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5400" dirty="0"/>
              <a:t>1980-talet	Datalära – ofta </a:t>
            </a:r>
            <a:r>
              <a:rPr lang="sv-SE" sz="5400" i="1" dirty="0"/>
              <a:t>om</a:t>
            </a:r>
            <a:r>
              <a:rPr lang="sv-SE" sz="5400" dirty="0"/>
              <a:t> datorer, inte </a:t>
            </a:r>
            <a:r>
              <a:rPr lang="sv-SE" sz="5400" i="1" dirty="0"/>
              <a:t>med</a:t>
            </a:r>
            <a:r>
              <a:rPr lang="sv-SE" sz="5400" dirty="0"/>
              <a:t> datorer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5400" dirty="0"/>
              <a:t>				COMPIS-datorn (1984-88)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5400" dirty="0"/>
              <a:t>				Nordiskt utbyte av CD-ROM produktioner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5400" dirty="0"/>
              <a:t>1990-talet	WWW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5400" dirty="0"/>
              <a:t>				Fri läromedelsmarknad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5400" dirty="0"/>
              <a:t>2000-talet	Bok &amp; webb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5470A4-B91E-423A-BAD2-EFD585A1BC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6835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D39F04-5A4C-485C-AD35-26DE85B24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Läget våren 2021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D3BFBD-589F-4DE9-9AE2-63B38596D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381377"/>
            <a:ext cx="21031200" cy="9974406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5200" dirty="0"/>
              <a:t>Effektivisera administrationen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5200" dirty="0"/>
              <a:t>Minska tiden och resurser för inköpshanteringen och göra den säkrare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5200" dirty="0"/>
              <a:t>Öka tillgängligheten och tillgången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5200" dirty="0"/>
              <a:t>”Alla” leverantörer ska kunna vara med och lärarna ska kunna beställa från den leverantör de anser är bäst.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5200" dirty="0"/>
              <a:t>Bättre kontroll hos huvudmannen:</a:t>
            </a:r>
          </a:p>
          <a:p>
            <a:pPr marL="981075" lvl="1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4300" dirty="0"/>
              <a:t>ekonomisk kontroll, </a:t>
            </a:r>
          </a:p>
          <a:p>
            <a:pPr marL="981075" lvl="1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4300" dirty="0"/>
              <a:t>kontroll över personuppgiftshanteringen, </a:t>
            </a:r>
          </a:p>
          <a:p>
            <a:pPr marL="981075" lvl="1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4300" dirty="0"/>
              <a:t>granska kvalité, </a:t>
            </a:r>
          </a:p>
          <a:p>
            <a:pPr marL="981075" lvl="1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4300" dirty="0"/>
              <a:t>underlag för prisförhandling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882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849E2C-920D-4333-BD93-9349B45A8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FF4069"/>
                </a:solidFill>
              </a:rPr>
              <a:t>20 okt 2021 – ta tempen på utvecklingsarbetet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FDB197-7019-4183-AC56-885302CA1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018" y="3793787"/>
            <a:ext cx="20981392" cy="861728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5400" dirty="0"/>
              <a:t>Utvecklingsarbetet igång på flera områden:</a:t>
            </a:r>
          </a:p>
          <a:p>
            <a:pPr marL="685800" indent="-6858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5400" dirty="0"/>
              <a:t>huvudmännens arbete med interna processer</a:t>
            </a:r>
          </a:p>
          <a:p>
            <a:pPr marL="685800" indent="-6858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5400" dirty="0"/>
              <a:t>beställningsportaler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sz="5400" dirty="0"/>
              <a:t>leverantörerna och Skolverket arbetar med standarder</a:t>
            </a:r>
          </a:p>
          <a:p>
            <a:r>
              <a:rPr lang="sv-SE" sz="5400" dirty="0"/>
              <a:t>I fokus stod begrepp, processer och standarder för att hitta, välja, distribuera och använda läromedel.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5470A4-B91E-423A-BAD2-EFD585A1BC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2413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CF996E-FEF6-458F-9D82-E4E17E1E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Går det fort eller långsamt?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465599-2003-4890-8AB2-2B9D611DC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Beror på vem man frågar </a:t>
            </a:r>
          </a:p>
          <a:p>
            <a:pPr marL="981075" lvl="1" indent="-571500">
              <a:buFont typeface="Arial" panose="020B0604020202020204" pitchFamily="34" charset="0"/>
              <a:buChar char="•"/>
            </a:pPr>
            <a:r>
              <a:rPr lang="sv-SE" sz="4000" dirty="0"/>
              <a:t>Vissa huvudmän tycker det går väldigt långsamt, andra alldeles för fort</a:t>
            </a:r>
          </a:p>
          <a:p>
            <a:pPr marL="981075" lvl="1" indent="-571500">
              <a:buFont typeface="Arial" panose="020B0604020202020204" pitchFamily="34" charset="0"/>
              <a:buChar char="•"/>
            </a:pPr>
            <a:r>
              <a:rPr lang="sv-SE" sz="4000" dirty="0"/>
              <a:t>Samma sak med leverantörer – vissa pekar på stora förändringar (ofta under huven), andra tycker det är en stel marknad med låg innovationstakt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Beror på vad man avser</a:t>
            </a:r>
          </a:p>
          <a:p>
            <a:pPr marL="981075" lvl="1" indent="-571500">
              <a:buFont typeface="Arial" panose="020B0604020202020204" pitchFamily="34" charset="0"/>
              <a:buChar char="•"/>
            </a:pPr>
            <a:r>
              <a:rPr lang="sv-SE" sz="4000" dirty="0"/>
              <a:t>Funktionalitet, pris, affärsmodeller…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2A1242-BEBF-4BD1-A45A-6FED6F626B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6093911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theme/theme1.xml><?xml version="1.0" encoding="utf-8"?>
<a:theme xmlns:a="http://schemas.openxmlformats.org/drawingml/2006/main" name="Internetstiftelsen 2019">
  <a:themeElements>
    <a:clrScheme name="Internetstiftelsen 2019">
      <a:dk1>
        <a:sysClr val="windowText" lastClr="000000"/>
      </a:dk1>
      <a:lt1>
        <a:sysClr val="window" lastClr="FFFFFF"/>
      </a:lt1>
      <a:dk2>
        <a:srgbClr val="1F2A36"/>
      </a:dk2>
      <a:lt2>
        <a:srgbClr val="EDEDED"/>
      </a:lt2>
      <a:accent1>
        <a:srgbClr val="FF4069"/>
      </a:accent1>
      <a:accent2>
        <a:srgbClr val="C27FEC"/>
      </a:accent2>
      <a:accent3>
        <a:srgbClr val="FFCE2E"/>
      </a:accent3>
      <a:accent4>
        <a:srgbClr val="50B2FC"/>
      </a:accent4>
      <a:accent5>
        <a:srgbClr val="55C7B4"/>
      </a:accent5>
      <a:accent6>
        <a:srgbClr val="FF9FB4"/>
      </a:accent6>
      <a:hlink>
        <a:srgbClr val="FF4069"/>
      </a:hlink>
      <a:folHlink>
        <a:srgbClr val="FF4069"/>
      </a:folHlink>
    </a:clrScheme>
    <a:fontScheme name="Internetstiftelsen 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nternetstiftelsen 2019">
  <a:themeElements>
    <a:clrScheme name="Internetstiftelsen 2019">
      <a:dk1>
        <a:sysClr val="windowText" lastClr="000000"/>
      </a:dk1>
      <a:lt1>
        <a:sysClr val="window" lastClr="FFFFFF"/>
      </a:lt1>
      <a:dk2>
        <a:srgbClr val="1F2A36"/>
      </a:dk2>
      <a:lt2>
        <a:srgbClr val="EDEDED"/>
      </a:lt2>
      <a:accent1>
        <a:srgbClr val="FF4069"/>
      </a:accent1>
      <a:accent2>
        <a:srgbClr val="C27FEC"/>
      </a:accent2>
      <a:accent3>
        <a:srgbClr val="FFCE2E"/>
      </a:accent3>
      <a:accent4>
        <a:srgbClr val="50B2FC"/>
      </a:accent4>
      <a:accent5>
        <a:srgbClr val="55C7B4"/>
      </a:accent5>
      <a:accent6>
        <a:srgbClr val="FF9FB4"/>
      </a:accent6>
      <a:hlink>
        <a:srgbClr val="FF4069"/>
      </a:hlink>
      <a:folHlink>
        <a:srgbClr val="FF4069"/>
      </a:folHlink>
    </a:clrScheme>
    <a:fontScheme name="Internetstiftelsen 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etstiftelsen-ppt-mall-måns2" id="{C60378D2-F127-5D4D-B012-DC32FFD4731F}" vid="{27D908F2-2E58-0141-9563-28C2AEBE4CA1}"/>
    </a:ext>
  </a:extLst>
</a:theme>
</file>

<file path=ppt/theme/theme3.xml><?xml version="1.0" encoding="utf-8"?>
<a:theme xmlns:a="http://schemas.openxmlformats.org/drawingml/2006/main" name="2_Internetstiftelsen 2019">
  <a:themeElements>
    <a:clrScheme name="Internetstiftelsen 2019">
      <a:dk1>
        <a:sysClr val="windowText" lastClr="000000"/>
      </a:dk1>
      <a:lt1>
        <a:sysClr val="window" lastClr="FFFFFF"/>
      </a:lt1>
      <a:dk2>
        <a:srgbClr val="1F2A36"/>
      </a:dk2>
      <a:lt2>
        <a:srgbClr val="EDEDED"/>
      </a:lt2>
      <a:accent1>
        <a:srgbClr val="FF4069"/>
      </a:accent1>
      <a:accent2>
        <a:srgbClr val="C27FEC"/>
      </a:accent2>
      <a:accent3>
        <a:srgbClr val="FFCE2E"/>
      </a:accent3>
      <a:accent4>
        <a:srgbClr val="50B2FC"/>
      </a:accent4>
      <a:accent5>
        <a:srgbClr val="55C7B4"/>
      </a:accent5>
      <a:accent6>
        <a:srgbClr val="FF9FB4"/>
      </a:accent6>
      <a:hlink>
        <a:srgbClr val="FF4069"/>
      </a:hlink>
      <a:folHlink>
        <a:srgbClr val="FF4069"/>
      </a:folHlink>
    </a:clrScheme>
    <a:fontScheme name="Internetstiftelsen 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59564</TotalTime>
  <Words>436</Words>
  <Application>Microsoft Office PowerPoint</Application>
  <PresentationFormat>Anpassad</PresentationFormat>
  <Paragraphs>65</Paragraphs>
  <Slides>11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Arial</vt:lpstr>
      <vt:lpstr>Helvetica Neue</vt:lpstr>
      <vt:lpstr>Wingdings</vt:lpstr>
      <vt:lpstr>Internetstiftelsen 2019</vt:lpstr>
      <vt:lpstr>1_Internetstiftelsen 2019</vt:lpstr>
      <vt:lpstr>2_Internetstiftelsen 2019</vt:lpstr>
      <vt:lpstr>Digitala läromedel Seminarium 20 april 2022</vt:lpstr>
      <vt:lpstr>PowerPoint-presentation</vt:lpstr>
      <vt:lpstr>PowerPoint-presentation</vt:lpstr>
      <vt:lpstr>Internetstiftelsen</vt:lpstr>
      <vt:lpstr>Tidigare seminarier om digitala läromedel</vt:lpstr>
      <vt:lpstr>Kort historik över digitala läromedel</vt:lpstr>
      <vt:lpstr>Läget våren 2021</vt:lpstr>
      <vt:lpstr>20 okt 2021 – ta tempen på utvecklingsarbetet</vt:lpstr>
      <vt:lpstr>Går det fort eller långsamt?</vt:lpstr>
      <vt:lpstr>Syfte med dagen</vt:lpstr>
      <vt:lpstr>Gruppdiskussion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Skolfederation</dc:title>
  <dc:creator>Staffan Hagnell</dc:creator>
  <cp:lastModifiedBy>jan.hylen</cp:lastModifiedBy>
  <cp:revision>720</cp:revision>
  <cp:lastPrinted>2020-09-10T12:58:10Z</cp:lastPrinted>
  <dcterms:created xsi:type="dcterms:W3CDTF">2020-01-03T12:59:23Z</dcterms:created>
  <dcterms:modified xsi:type="dcterms:W3CDTF">2022-04-18T12:10:27Z</dcterms:modified>
</cp:coreProperties>
</file>